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39" r:id="rId3"/>
    <p:sldId id="341" r:id="rId4"/>
    <p:sldId id="258" r:id="rId5"/>
    <p:sldId id="262" r:id="rId6"/>
    <p:sldId id="324" r:id="rId7"/>
    <p:sldId id="380" r:id="rId8"/>
    <p:sldId id="340" r:id="rId9"/>
    <p:sldId id="323" r:id="rId10"/>
    <p:sldId id="259" r:id="rId11"/>
    <p:sldId id="264" r:id="rId12"/>
    <p:sldId id="333" r:id="rId13"/>
    <p:sldId id="338" r:id="rId14"/>
    <p:sldId id="322" r:id="rId15"/>
    <p:sldId id="326" r:id="rId16"/>
    <p:sldId id="263" r:id="rId17"/>
    <p:sldId id="297" r:id="rId18"/>
    <p:sldId id="319" r:id="rId19"/>
    <p:sldId id="342" r:id="rId20"/>
    <p:sldId id="343" r:id="rId21"/>
    <p:sldId id="345" r:id="rId22"/>
    <p:sldId id="344" r:id="rId23"/>
    <p:sldId id="376" r:id="rId24"/>
    <p:sldId id="373" r:id="rId25"/>
    <p:sldId id="375" r:id="rId26"/>
    <p:sldId id="374" r:id="rId27"/>
    <p:sldId id="377" r:id="rId28"/>
    <p:sldId id="378" r:id="rId29"/>
    <p:sldId id="359" r:id="rId30"/>
    <p:sldId id="372" r:id="rId31"/>
    <p:sldId id="361" r:id="rId32"/>
    <p:sldId id="350" r:id="rId33"/>
    <p:sldId id="379" r:id="rId34"/>
    <p:sldId id="363" r:id="rId35"/>
    <p:sldId id="365" r:id="rId36"/>
    <p:sldId id="351" r:id="rId37"/>
    <p:sldId id="364" r:id="rId38"/>
    <p:sldId id="334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CD6"/>
          </a:solidFill>
        </a:fill>
      </a:tcStyle>
    </a:wholeTbl>
    <a:band2H>
      <a:tcTxStyle/>
      <a:tcStyle>
        <a:tcBdr/>
        <a:fill>
          <a:solidFill>
            <a:srgbClr val="E6E7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762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7377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7377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73779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70"/>
    <p:restoredTop sz="94493"/>
  </p:normalViewPr>
  <p:slideViewPr>
    <p:cSldViewPr snapToGrid="0" snapToObjects="1">
      <p:cViewPr varScale="1">
        <p:scale>
          <a:sx n="75" d="100"/>
          <a:sy n="75" d="100"/>
        </p:scale>
        <p:origin x="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264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2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920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98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264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97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07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Koeidesu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99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gradFill flip="none" rotWithShape="1">
          <a:gsLst>
            <a:gs pos="55599">
              <a:srgbClr val="FFFFFF"/>
            </a:gs>
            <a:gs pos="100000">
              <a:srgbClr val="EBEBEB">
                <a:alpha val="97841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824414">
            <a:off x="-1197694" y="10356760"/>
            <a:ext cx="18288001" cy="7968679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343814" y="367765"/>
            <a:ext cx="23460851" cy="141437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12194502" y="5723809"/>
            <a:ext cx="8133010" cy="247414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000000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000000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000000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000000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11887200" y="12080145"/>
            <a:ext cx="4267200" cy="528510"/>
          </a:xfrm>
          <a:prstGeom prst="rect">
            <a:avLst/>
          </a:prstGeom>
        </p:spPr>
        <p:txBody>
          <a:bodyPr wrap="square" anchor="ctr"/>
          <a:lstStyle>
            <a:lvl1pPr algn="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bg>
      <p:bgPr>
        <a:gradFill flip="none" rotWithShape="1">
          <a:gsLst>
            <a:gs pos="50000">
              <a:srgbClr val="FFFFFF"/>
            </a:gs>
            <a:gs pos="100000">
              <a:srgbClr val="D9D9D9">
                <a:alpha val="41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5288" y="11842214"/>
            <a:ext cx="1563699" cy="16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16306800" y="549276"/>
            <a:ext cx="7318637" cy="1170305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1095697" y="549276"/>
            <a:ext cx="14906303" cy="11703051"/>
          </a:xfrm>
          <a:prstGeom prst="rect">
            <a:avLst/>
          </a:prstGeom>
        </p:spPr>
        <p:txBody>
          <a:bodyPr/>
          <a:lstStyle>
            <a:lvl1pPr>
              <a:spcBef>
                <a:spcPts val="1500"/>
              </a:spcBef>
              <a:defRPr sz="6400"/>
            </a:lvl1pPr>
            <a:lvl2pPr marL="1110342" indent="-653142">
              <a:spcBef>
                <a:spcPts val="1500"/>
              </a:spcBef>
              <a:defRPr sz="6400"/>
            </a:lvl2pPr>
            <a:lvl3pPr marL="1524000" indent="-609600">
              <a:spcBef>
                <a:spcPts val="1500"/>
              </a:spcBef>
              <a:defRPr sz="6400"/>
            </a:lvl3pPr>
            <a:lvl4pPr marL="2103120" indent="-731520">
              <a:spcBef>
                <a:spcPts val="1500"/>
              </a:spcBef>
              <a:defRPr sz="6400"/>
            </a:lvl4pPr>
            <a:lvl5pPr marL="2560320" indent="-731520">
              <a:spcBef>
                <a:spcPts val="1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-68739" y="0"/>
            <a:ext cx="24521478" cy="1744130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142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5288" y="11842214"/>
            <a:ext cx="1563699" cy="16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3962400" y="0"/>
            <a:ext cx="16459200" cy="1516667"/>
          </a:xfrm>
          <a:prstGeom prst="rect">
            <a:avLst/>
          </a:prstGeom>
        </p:spPr>
        <p:txBody>
          <a:bodyPr lIns="182849" tIns="182849" rIns="182849" bIns="182849" anchor="b"/>
          <a:lstStyle>
            <a:lvl1pPr>
              <a:lnSpc>
                <a:spcPct val="207142"/>
              </a:lnSpc>
              <a:defRPr sz="5600">
                <a:solidFill>
                  <a:srgbClr val="26262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646022" y="2565765"/>
            <a:ext cx="23091956" cy="9686561"/>
          </a:xfrm>
          <a:prstGeom prst="rect">
            <a:avLst/>
          </a:prstGeom>
        </p:spPr>
        <p:txBody>
          <a:bodyPr lIns="182849" tIns="182849" rIns="182849" bIns="182849"/>
          <a:lstStyle>
            <a:lvl1pPr>
              <a:spcBef>
                <a:spcPts val="0"/>
              </a:spcBef>
              <a:defRPr sz="6400"/>
            </a:lvl1pPr>
            <a:lvl2pPr marL="1110342" indent="-653142">
              <a:spcBef>
                <a:spcPts val="0"/>
              </a:spcBef>
              <a:defRPr sz="6400"/>
            </a:lvl2pPr>
            <a:lvl3pPr marL="1524000" indent="-609600">
              <a:spcBef>
                <a:spcPts val="0"/>
              </a:spcBef>
              <a:defRPr sz="6400"/>
            </a:lvl3pPr>
            <a:lvl4pPr marL="2103120" indent="-731520">
              <a:spcBef>
                <a:spcPts val="0"/>
              </a:spcBef>
              <a:defRPr sz="6400"/>
            </a:lvl4pPr>
            <a:lvl5pPr marL="2560320" indent="-731520">
              <a:spcBef>
                <a:spcPts val="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20134555" y="12712700"/>
            <a:ext cx="652781" cy="696858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-36282" y="-9465"/>
            <a:ext cx="24384003" cy="1744131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">
    <p:bg>
      <p:bgPr>
        <a:gradFill flip="none" rotWithShape="1">
          <a:gsLst>
            <a:gs pos="52367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2047" y="-9465"/>
            <a:ext cx="24379906" cy="1744131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 flipH="1">
            <a:off x="8798317" y="2494890"/>
            <a:ext cx="1" cy="10217810"/>
          </a:xfrm>
          <a:prstGeom prst="line">
            <a:avLst/>
          </a:prstGeom>
          <a:ln w="114300">
            <a:solidFill>
              <a:srgbClr val="FBE91F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9385300" y="5793711"/>
            <a:ext cx="13925858" cy="1"/>
          </a:xfrm>
          <a:prstGeom prst="line">
            <a:avLst/>
          </a:prstGeom>
          <a:ln w="50800">
            <a:solidFill>
              <a:srgbClr val="BFBFBF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9385300" y="9383521"/>
            <a:ext cx="13925858" cy="1"/>
          </a:xfrm>
          <a:prstGeom prst="line">
            <a:avLst/>
          </a:prstGeom>
          <a:ln w="50800">
            <a:solidFill>
              <a:srgbClr val="BFBFBF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3"/>
          </p:nvPr>
        </p:nvSpPr>
        <p:spPr>
          <a:xfrm>
            <a:off x="9385297" y="6008896"/>
            <a:ext cx="13925864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1500"/>
              </a:spcBef>
              <a:defRPr sz="6400"/>
            </a:pPr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4"/>
          </p:nvPr>
        </p:nvSpPr>
        <p:spPr>
          <a:xfrm>
            <a:off x="9385300" y="9609604"/>
            <a:ext cx="13925859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1500"/>
              </a:spcBef>
              <a:defRPr sz="6400"/>
            </a:pP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5"/>
          </p:nvPr>
        </p:nvSpPr>
        <p:spPr>
          <a:xfrm>
            <a:off x="842454" y="2473040"/>
            <a:ext cx="7552247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190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6"/>
          </p:nvPr>
        </p:nvSpPr>
        <p:spPr>
          <a:xfrm>
            <a:off x="842455" y="6014808"/>
            <a:ext cx="7552246" cy="310379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190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7"/>
          </p:nvPr>
        </p:nvSpPr>
        <p:spPr>
          <a:xfrm>
            <a:off x="842454" y="9609604"/>
            <a:ext cx="7552247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190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816627" y="-18933"/>
            <a:ext cx="22750746" cy="176306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-12632" y="0"/>
            <a:ext cx="24409264" cy="1744130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xfrm>
            <a:off x="544735" y="-9468"/>
            <a:ext cx="23189491" cy="176306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xfrm>
            <a:off x="807494" y="3071548"/>
            <a:ext cx="22663973" cy="9906098"/>
          </a:xfrm>
          <a:prstGeom prst="rect">
            <a:avLst/>
          </a:prstGeom>
        </p:spPr>
        <p:txBody>
          <a:bodyPr/>
          <a:lstStyle>
            <a:lvl1pPr>
              <a:spcBef>
                <a:spcPts val="1500"/>
              </a:spcBef>
              <a:defRPr sz="4000"/>
            </a:lvl1pPr>
            <a:lvl2pPr marL="1567542" indent="-653142">
              <a:spcBef>
                <a:spcPts val="1500"/>
              </a:spcBef>
              <a:buChar char="–"/>
              <a:defRPr sz="4000"/>
            </a:lvl2pPr>
            <a:lvl3pPr marL="2133600" indent="-609600">
              <a:spcBef>
                <a:spcPts val="1500"/>
              </a:spcBef>
              <a:defRPr sz="4000"/>
            </a:lvl3pPr>
            <a:lvl4pPr marL="2865120" indent="-731520">
              <a:spcBef>
                <a:spcPts val="1500"/>
              </a:spcBef>
              <a:buChar char="»"/>
              <a:defRPr sz="4000"/>
            </a:lvl4pPr>
            <a:lvl5pPr marL="3525520" indent="-731520">
              <a:spcBef>
                <a:spcPts val="1500"/>
              </a:spcBef>
              <a:buChar char="✦"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90568" y="12892430"/>
            <a:ext cx="101600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-12632" y="0"/>
            <a:ext cx="24409264" cy="1744130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xfrm>
            <a:off x="544735" y="-9468"/>
            <a:ext cx="23189491" cy="176306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xfrm>
            <a:off x="807494" y="3071548"/>
            <a:ext cx="22663973" cy="9906098"/>
          </a:xfrm>
          <a:prstGeom prst="rect">
            <a:avLst/>
          </a:prstGeom>
        </p:spPr>
        <p:txBody>
          <a:bodyPr/>
          <a:lstStyle>
            <a:lvl1pPr>
              <a:spcBef>
                <a:spcPts val="1500"/>
              </a:spcBef>
              <a:defRPr sz="6400"/>
            </a:lvl1pPr>
            <a:lvl2pPr marL="1110342" indent="-653142">
              <a:spcBef>
                <a:spcPts val="1500"/>
              </a:spcBef>
              <a:defRPr sz="6400"/>
            </a:lvl2pPr>
            <a:lvl3pPr marL="1524000" indent="-609600">
              <a:spcBef>
                <a:spcPts val="1500"/>
              </a:spcBef>
              <a:defRPr sz="6400"/>
            </a:lvl3pPr>
            <a:lvl4pPr marL="2103120" indent="-731520">
              <a:spcBef>
                <a:spcPts val="1500"/>
              </a:spcBef>
              <a:defRPr sz="6400"/>
            </a:lvl4pPr>
            <a:lvl5pPr marL="2560320" indent="-731520">
              <a:spcBef>
                <a:spcPts val="1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9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90568" y="12892430"/>
            <a:ext cx="101600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">
    <p:bg>
      <p:bgPr>
        <a:gradFill flip="none" rotWithShape="1">
          <a:gsLst>
            <a:gs pos="52367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2047" y="-9465"/>
            <a:ext cx="24379906" cy="1744131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4" name="Shape 34"/>
          <p:cNvSpPr/>
          <p:nvPr/>
        </p:nvSpPr>
        <p:spPr>
          <a:xfrm flipH="1">
            <a:off x="8798317" y="2494890"/>
            <a:ext cx="1" cy="10217810"/>
          </a:xfrm>
          <a:prstGeom prst="line">
            <a:avLst/>
          </a:prstGeom>
          <a:ln w="114300">
            <a:solidFill>
              <a:srgbClr val="FBE91F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9385300" y="5793711"/>
            <a:ext cx="13925858" cy="1"/>
          </a:xfrm>
          <a:prstGeom prst="line">
            <a:avLst/>
          </a:prstGeom>
          <a:ln w="50800">
            <a:solidFill>
              <a:srgbClr val="BFBFBF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9385300" y="9383521"/>
            <a:ext cx="13925858" cy="1"/>
          </a:xfrm>
          <a:prstGeom prst="line">
            <a:avLst/>
          </a:prstGeom>
          <a:ln w="50800">
            <a:solidFill>
              <a:srgbClr val="BFBFBF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9385297" y="6008896"/>
            <a:ext cx="13925864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1500"/>
              </a:spcBef>
              <a:defRPr sz="6400"/>
            </a:pPr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4"/>
          </p:nvPr>
        </p:nvSpPr>
        <p:spPr>
          <a:xfrm>
            <a:off x="9385300" y="9609604"/>
            <a:ext cx="13925859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1500"/>
              </a:spcBef>
              <a:defRPr sz="6400"/>
            </a:pPr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body" sz="quarter" idx="15"/>
          </p:nvPr>
        </p:nvSpPr>
        <p:spPr>
          <a:xfrm>
            <a:off x="842454" y="2473040"/>
            <a:ext cx="7552247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190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6"/>
          </p:nvPr>
        </p:nvSpPr>
        <p:spPr>
          <a:xfrm>
            <a:off x="842455" y="6014808"/>
            <a:ext cx="7552246" cy="310379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190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7"/>
          </p:nvPr>
        </p:nvSpPr>
        <p:spPr>
          <a:xfrm>
            <a:off x="842454" y="9609604"/>
            <a:ext cx="7552247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190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816627" y="-18933"/>
            <a:ext cx="22750746" cy="176306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4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90568" y="12892430"/>
            <a:ext cx="101600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4492625" y="8813800"/>
            <a:ext cx="15544801" cy="2724150"/>
          </a:xfrm>
          <a:prstGeom prst="rect">
            <a:avLst/>
          </a:prstGeom>
        </p:spPr>
        <p:txBody>
          <a:bodyPr anchor="t"/>
          <a:lstStyle>
            <a:lvl1pPr algn="l">
              <a:defRPr sz="8000" cap="all"/>
            </a:lvl1pPr>
          </a:lstStyle>
          <a:p>
            <a:r>
              <a:t>Title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4492625" y="5813426"/>
            <a:ext cx="15544801" cy="300037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1pPr>
            <a:lvl2pPr marL="0" indent="4572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2pPr>
            <a:lvl3pPr marL="0" indent="9144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3pPr>
            <a:lvl4pPr marL="0" indent="13716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4pPr>
            <a:lvl5pPr marL="0" indent="18288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3677" y="-9465"/>
            <a:ext cx="24376645" cy="1744131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70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5288" y="11842214"/>
            <a:ext cx="1563699" cy="16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/>
        </p:nvSpPr>
        <p:spPr>
          <a:xfrm>
            <a:off x="613565" y="-18933"/>
            <a:ext cx="23156870" cy="17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 defTabSz="914400">
              <a:defRPr sz="6400" spc="6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half" idx="13"/>
          </p:nvPr>
        </p:nvSpPr>
        <p:spPr>
          <a:xfrm>
            <a:off x="12338050" y="2390248"/>
            <a:ext cx="11098839" cy="10713415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marL="0" indent="0">
              <a:spcBef>
                <a:spcPts val="1100"/>
              </a:spcBef>
              <a:buSzTx/>
              <a:buFontTx/>
              <a:buNone/>
              <a:defRPr sz="4800"/>
            </a:pP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774874" y="2432003"/>
            <a:ext cx="11267902" cy="1062990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100"/>
              </a:spcBef>
              <a:buSzTx/>
              <a:buFontTx/>
              <a:buNone/>
              <a:defRPr sz="4800"/>
            </a:lvl1pPr>
            <a:lvl2pPr marL="0" indent="457200">
              <a:spcBef>
                <a:spcPts val="1100"/>
              </a:spcBef>
              <a:buSzTx/>
              <a:buFontTx/>
              <a:buNone/>
              <a:defRPr sz="4800"/>
            </a:lvl2pPr>
            <a:lvl3pPr marL="0" indent="914400">
              <a:spcBef>
                <a:spcPts val="1100"/>
              </a:spcBef>
              <a:buSzTx/>
              <a:buFontTx/>
              <a:buNone/>
              <a:defRPr sz="4800"/>
            </a:lvl3pPr>
            <a:lvl4pPr marL="0" indent="1371600">
              <a:spcBef>
                <a:spcPts val="1100"/>
              </a:spcBef>
              <a:buSzTx/>
              <a:buFontTx/>
              <a:buNone/>
              <a:defRPr sz="4800"/>
            </a:lvl4pPr>
            <a:lvl5pPr marL="0" indent="1828800">
              <a:spcBef>
                <a:spcPts val="1100"/>
              </a:spcBef>
              <a:buSzTx/>
              <a:buFontTx/>
              <a:buNone/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-12632" y="-9465"/>
            <a:ext cx="24383999" cy="1744131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613565" y="-18933"/>
            <a:ext cx="23156870" cy="17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 defTabSz="914400">
              <a:defRPr sz="6400" spc="6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Title Text</a:t>
            </a:r>
          </a:p>
        </p:txBody>
      </p:sp>
      <p:pic>
        <p:nvPicPr>
          <p:cNvPr id="8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90568" y="12892430"/>
            <a:ext cx="101600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5288" y="11842214"/>
            <a:ext cx="1563699" cy="16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>
            <a:spLocks noGrp="1"/>
          </p:cNvSpPr>
          <p:nvPr>
            <p:ph type="body" sz="half" idx="13"/>
          </p:nvPr>
        </p:nvSpPr>
        <p:spPr>
          <a:xfrm>
            <a:off x="1409671" y="2870200"/>
            <a:ext cx="8569356" cy="938212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SzTx/>
              <a:buFontTx/>
              <a:buNone/>
              <a:defRPr sz="2800"/>
            </a:pPr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1409671" y="546100"/>
            <a:ext cx="8569356" cy="2324100"/>
          </a:xfrm>
          <a:prstGeom prst="rect">
            <a:avLst/>
          </a:prstGeom>
        </p:spPr>
        <p:txBody>
          <a:bodyPr anchor="b"/>
          <a:lstStyle>
            <a:lvl1pPr algn="l"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10198100" y="546100"/>
            <a:ext cx="13296854" cy="11706226"/>
          </a:xfrm>
          <a:prstGeom prst="rect">
            <a:avLst/>
          </a:prstGeom>
        </p:spPr>
        <p:txBody>
          <a:bodyPr/>
          <a:lstStyle>
            <a:lvl1pPr>
              <a:spcBef>
                <a:spcPts val="1500"/>
              </a:spcBef>
              <a:defRPr sz="6400"/>
            </a:lvl1pPr>
            <a:lvl2pPr marL="1110342" indent="-653142">
              <a:spcBef>
                <a:spcPts val="1500"/>
              </a:spcBef>
              <a:defRPr sz="6400"/>
            </a:lvl2pPr>
            <a:lvl3pPr marL="1524000" indent="-609600">
              <a:spcBef>
                <a:spcPts val="1500"/>
              </a:spcBef>
              <a:defRPr sz="6400"/>
            </a:lvl3pPr>
            <a:lvl4pPr marL="2103120" indent="-731520">
              <a:spcBef>
                <a:spcPts val="1500"/>
              </a:spcBef>
              <a:defRPr sz="6400"/>
            </a:lvl4pPr>
            <a:lvl5pPr marL="2560320" indent="-731520">
              <a:spcBef>
                <a:spcPts val="1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5288" y="11842214"/>
            <a:ext cx="1563699" cy="16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>
            <a:spLocks noGrp="1"/>
          </p:cNvSpPr>
          <p:nvPr>
            <p:ph type="pic" sz="half" idx="13"/>
          </p:nvPr>
        </p:nvSpPr>
        <p:spPr>
          <a:xfrm>
            <a:off x="6632576" y="1225550"/>
            <a:ext cx="10972801" cy="8229600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6632576" y="9601200"/>
            <a:ext cx="10972801" cy="1133476"/>
          </a:xfrm>
          <a:prstGeom prst="rect">
            <a:avLst/>
          </a:prstGeom>
        </p:spPr>
        <p:txBody>
          <a:bodyPr anchor="b"/>
          <a:lstStyle>
            <a:lvl1pPr algn="l"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6632576" y="10734675"/>
            <a:ext cx="10972801" cy="16097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613565" y="-18933"/>
            <a:ext cx="23156870" cy="17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 defTabSz="914400">
              <a:defRPr sz="6400" spc="6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H2O World 2015</a:t>
            </a:r>
          </a:p>
        </p:txBody>
      </p:sp>
      <p:pic>
        <p:nvPicPr>
          <p:cNvPr id="122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5288" y="11842214"/>
            <a:ext cx="1563699" cy="16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872898" y="3200400"/>
            <a:ext cx="22638204" cy="9051926"/>
          </a:xfrm>
          <a:prstGeom prst="rect">
            <a:avLst/>
          </a:prstGeom>
        </p:spPr>
        <p:txBody>
          <a:bodyPr/>
          <a:lstStyle>
            <a:lvl1pPr>
              <a:spcBef>
                <a:spcPts val="1500"/>
              </a:spcBef>
              <a:defRPr sz="6400"/>
            </a:lvl1pPr>
            <a:lvl2pPr marL="1110342" indent="-653142">
              <a:spcBef>
                <a:spcPts val="1500"/>
              </a:spcBef>
              <a:defRPr sz="6400"/>
            </a:lvl2pPr>
            <a:lvl3pPr marL="1524000" indent="-609600">
              <a:spcBef>
                <a:spcPts val="1500"/>
              </a:spcBef>
              <a:defRPr sz="6400"/>
            </a:lvl3pPr>
            <a:lvl4pPr marL="2103120" indent="-731520">
              <a:spcBef>
                <a:spcPts val="1500"/>
              </a:spcBef>
              <a:defRPr sz="6400"/>
            </a:lvl4pPr>
            <a:lvl5pPr marL="2560320" indent="-731520">
              <a:spcBef>
                <a:spcPts val="1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818" y="-9465"/>
            <a:ext cx="24384003" cy="1744131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13565" y="-18933"/>
            <a:ext cx="23156870" cy="17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976143" y="3200400"/>
            <a:ext cx="22179920" cy="9051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2pPr>
              <a:buChar char="o"/>
            </a:lvl2pPr>
            <a:lvl4pPr>
              <a:buChar char="–"/>
            </a:lvl4pPr>
            <a:lvl5pPr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591116" cy="577647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transition spd="med"/>
  <p:txStyles>
    <p:titleStyle>
      <a:lvl1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1pPr>
      <a:lvl2pPr marL="0" marR="0" indent="2286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2pPr>
      <a:lvl3pPr marL="0" marR="0" indent="4572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3pPr>
      <a:lvl4pPr marL="0" marR="0" indent="6858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4pPr>
      <a:lvl5pPr marL="0" marR="0" indent="9144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5pPr>
      <a:lvl6pPr marL="0" marR="0" indent="11430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6pPr>
      <a:lvl7pPr marL="0" marR="0" indent="13716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7pPr>
      <a:lvl8pPr marL="0" marR="0" indent="16002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8pPr>
      <a:lvl9pPr marL="0" marR="0" indent="18288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9pPr>
    </p:titleStyle>
    <p:bodyStyle>
      <a:lvl1pPr marL="685800" marR="0" indent="-68580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1pPr>
      <a:lvl2pPr marL="1123950" marR="0" indent="-66675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2pPr>
      <a:lvl3pPr marL="1554480" marR="0" indent="-64008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3pPr>
      <a:lvl4pPr marL="2082800" marR="0" indent="-71120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4pPr>
      <a:lvl5pPr marL="2540000" marR="0" indent="-71120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5pPr>
      <a:lvl6pPr marL="2997200" marR="0" indent="-71120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6pPr>
      <a:lvl7pPr marL="3454400" marR="0" indent="-71120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7pPr>
      <a:lvl8pPr marL="3911600" marR="0" indent="-71120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8pPr>
      <a:lvl9pPr marL="4368800" marR="0" indent="-71120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9pPr>
    </p:bodyStyle>
    <p:otherStyle>
      <a:lvl1pPr marL="0" marR="0" indent="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30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6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2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community.h2o.ai/" TargetMode="External"/><Relationship Id="rId3" Type="http://schemas.openxmlformats.org/officeDocument/2006/relationships/hyperlink" Target="https://support.h2o.ai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Relationship Id="rId19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2o.ai/gartner-magic-quadrant/#report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NUL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s.h2o.ai/h2o/latest-stable/h2o-docs/index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uygur/d/harlfoxem/housesalesprediction/step-by-step-house-price-prediction-r-2-0-77/code" TargetMode="External"/><Relationship Id="rId4" Type="http://schemas.openxmlformats.org/officeDocument/2006/relationships/hyperlink" Target="https://rpubs.com/MagicSea/property_price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kaggle.com/harlfoxem/d/harlfoxem/housesalesprediction/house-price-prediction-part-1/discussion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biostat.mc.vanderbilt.edu/wiki/pub/Main/DataSets/titanic3.xls" TargetMode="External"/><Relationship Id="rId3" Type="http://schemas.openxmlformats.org/officeDocument/2006/relationships/hyperlink" Target="http://docs.h2o.ai/h2o/latest-stable/h2o-docs/index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NUL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NULL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tiff"/><Relationship Id="rId3" Type="http://schemas.openxmlformats.org/officeDocument/2006/relationships/image" Target="../media/image5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tif"/><Relationship Id="rId12" Type="http://schemas.openxmlformats.org/officeDocument/2006/relationships/image" Target="../media/image24.tif"/><Relationship Id="rId13" Type="http://schemas.openxmlformats.org/officeDocument/2006/relationships/image" Target="../media/image25.tif"/><Relationship Id="rId14" Type="http://schemas.openxmlformats.org/officeDocument/2006/relationships/image" Target="../media/image26.tif"/><Relationship Id="rId15" Type="http://schemas.openxmlformats.org/officeDocument/2006/relationships/image" Target="../media/image27.tif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Relationship Id="rId4" Type="http://schemas.openxmlformats.org/officeDocument/2006/relationships/image" Target="../media/image16.tif"/><Relationship Id="rId5" Type="http://schemas.openxmlformats.org/officeDocument/2006/relationships/image" Target="../media/image17.tif"/><Relationship Id="rId6" Type="http://schemas.openxmlformats.org/officeDocument/2006/relationships/image" Target="../media/image18.png"/><Relationship Id="rId7" Type="http://schemas.openxmlformats.org/officeDocument/2006/relationships/image" Target="../media/image19.tif"/><Relationship Id="rId8" Type="http://schemas.openxmlformats.org/officeDocument/2006/relationships/image" Target="../media/image20.tif"/><Relationship Id="rId9" Type="http://schemas.openxmlformats.org/officeDocument/2006/relationships/image" Target="../media/image21.tif"/><Relationship Id="rId10" Type="http://schemas.openxmlformats.org/officeDocument/2006/relationships/image" Target="../media/image22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vkashchauhan/" TargetMode="External"/><Relationship Id="rId4" Type="http://schemas.openxmlformats.org/officeDocument/2006/relationships/hyperlink" Target="https://aichamp.wordpress.com/" TargetMode="External"/><Relationship Id="rId5" Type="http://schemas.openxmlformats.org/officeDocument/2006/relationships/hyperlink" Target="https://community.h2o.ai/index.html" TargetMode="External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subTitle" sz="quarter" idx="1"/>
          </p:nvPr>
        </p:nvSpPr>
        <p:spPr>
          <a:xfrm>
            <a:off x="12284765" y="11569147"/>
            <a:ext cx="11561509" cy="846742"/>
          </a:xfrm>
          <a:prstGeom prst="rect">
            <a:avLst/>
          </a:prstGeom>
        </p:spPr>
        <p:txBody>
          <a:bodyPr>
            <a:noAutofit/>
          </a:bodyPr>
          <a:lstStyle>
            <a:lvl1pPr algn="r"/>
          </a:lstStyle>
          <a:p>
            <a:r>
              <a:rPr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Avkash Chauhan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sz="4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avkash@h2o.ai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VP, Enterprise Customers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886" y="9750032"/>
            <a:ext cx="6734190" cy="4484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99257">
            <a:off x="2342016" y="1272840"/>
            <a:ext cx="7000766" cy="9185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H2O </a:t>
            </a:r>
            <a:r>
              <a:rPr dirty="0" smtClean="0"/>
              <a:t>Platform</a:t>
            </a:r>
            <a:r>
              <a:rPr lang="en-US" dirty="0" smtClean="0"/>
              <a:t>(s)</a:t>
            </a:r>
            <a:endParaRPr dirty="0"/>
          </a:p>
        </p:txBody>
      </p:sp>
      <p:grpSp>
        <p:nvGrpSpPr>
          <p:cNvPr id="334" name="Group 334"/>
          <p:cNvGrpSpPr/>
          <p:nvPr/>
        </p:nvGrpSpPr>
        <p:grpSpPr>
          <a:xfrm>
            <a:off x="1438879" y="3543315"/>
            <a:ext cx="6337451" cy="5735436"/>
            <a:chOff x="0" y="0"/>
            <a:chExt cx="6337449" cy="5735434"/>
          </a:xfrm>
        </p:grpSpPr>
        <p:pic>
          <p:nvPicPr>
            <p:cNvPr id="332" name="image4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912677" cy="39126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3" name="Shape 333"/>
            <p:cNvSpPr/>
            <p:nvPr/>
          </p:nvSpPr>
          <p:spPr>
            <a:xfrm>
              <a:off x="0" y="4104246"/>
              <a:ext cx="6337450" cy="163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>
                <a:defRPr sz="3200"/>
              </a:pPr>
              <a:r>
                <a:t>In-Memory, Distributed Machine Learning Algorithms with H</a:t>
              </a:r>
              <a:r>
                <a:rPr baseline="-15500"/>
                <a:t>2</a:t>
              </a:r>
              <a:r>
                <a:t>O Flow GUI</a:t>
              </a:r>
            </a:p>
          </p:txBody>
        </p:sp>
      </p:grpSp>
      <p:grpSp>
        <p:nvGrpSpPr>
          <p:cNvPr id="338" name="Group 338"/>
          <p:cNvGrpSpPr/>
          <p:nvPr/>
        </p:nvGrpSpPr>
        <p:grpSpPr>
          <a:xfrm>
            <a:off x="8551228" y="3402117"/>
            <a:ext cx="5516777" cy="5226928"/>
            <a:chOff x="0" y="0"/>
            <a:chExt cx="5516776" cy="5226926"/>
          </a:xfrm>
        </p:grpSpPr>
        <p:sp>
          <p:nvSpPr>
            <p:cNvPr id="336" name="Shape 336"/>
            <p:cNvSpPr/>
            <p:nvPr/>
          </p:nvSpPr>
          <p:spPr>
            <a:xfrm>
              <a:off x="0" y="4104246"/>
              <a:ext cx="5516777" cy="1122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>
                <a:defRPr sz="3200"/>
              </a:lvl1pPr>
            </a:lstStyle>
            <a:p>
              <a:r>
                <a:t>H2O AI Open Source Engine Integration with Spark</a:t>
              </a:r>
            </a:p>
          </p:txBody>
        </p:sp>
        <p:pic>
          <p:nvPicPr>
            <p:cNvPr id="33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815602" cy="39126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15602775" y="3402117"/>
            <a:ext cx="5574950" cy="6220265"/>
            <a:chOff x="18447575" y="5874383"/>
            <a:chExt cx="5574950" cy="62202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47575" y="6531006"/>
              <a:ext cx="5574950" cy="556364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653688" y="5874383"/>
              <a:ext cx="3162725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DEEP WATER</a:t>
              </a:r>
              <a:endPara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6000" dirty="0" smtClean="0">
                <a:latin typeface="Arial" charset="0"/>
                <a:ea typeface="Arial" charset="0"/>
                <a:cs typeface="Arial" charset="0"/>
              </a:rPr>
              <a:t>Key features</a:t>
            </a:r>
            <a:endParaRPr sz="6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Open Source (Apache 2.0)</a:t>
            </a:r>
          </a:p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All supported ML algorithms are coded by our engineers </a:t>
            </a:r>
          </a:p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Designed for speed, scalability and for super large data-sets </a:t>
            </a:r>
          </a:p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Same distribution for open source community &amp; enterprise</a:t>
            </a:r>
          </a:p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Very active production, every other week release</a:t>
            </a:r>
          </a:p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Vibrant open source community</a:t>
            </a: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  <a:hlinkClick r:id="rId2"/>
              </a:rPr>
              <a:t>https://community.h2o.ai</a:t>
            </a:r>
            <a:endParaRPr lang="en-US" dirty="0" smtClean="0">
              <a:latin typeface="Avenir Next" charset="0"/>
              <a:ea typeface="Avenir Next" charset="0"/>
              <a:cs typeface="Avenir Next" charset="0"/>
            </a:endParaRPr>
          </a:p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Enterprise Support portal</a:t>
            </a: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  <a:hlinkClick r:id="rId3"/>
              </a:rPr>
              <a:t>https://support.h2o.ai</a:t>
            </a:r>
            <a:endParaRPr lang="en-US" dirty="0" smtClean="0">
              <a:latin typeface="Avenir Next" charset="0"/>
              <a:ea typeface="Avenir Next" charset="0"/>
              <a:cs typeface="Avenir Next" charset="0"/>
            </a:endParaRPr>
          </a:p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We have 70,000 </a:t>
            </a:r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users, 8,000 </a:t>
            </a:r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organizations and growing daily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  <a:p>
            <a:endParaRPr lang="en-US" dirty="0" smtClean="0">
              <a:latin typeface="Avenir Next" charset="0"/>
              <a:ea typeface="Avenir Next" charset="0"/>
              <a:cs typeface="Avenir Next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6000" dirty="0" smtClean="0">
                <a:latin typeface="Arial" charset="0"/>
                <a:ea typeface="Arial" charset="0"/>
                <a:cs typeface="Arial" charset="0"/>
              </a:rPr>
              <a:t>Usage: Simple Solution</a:t>
            </a:r>
            <a:endParaRPr sz="6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Single Deployable compiled Java code (jar)</a:t>
            </a: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Ready to use point and click FLOW Interface</a:t>
            </a: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Connection from R and Python after specific packages are installed</a:t>
            </a: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Use Java, Scala natively and any other language through RESTful API</a:t>
            </a: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Deployable models - Binary &amp; Java (POJO &amp; MOJO)</a:t>
            </a: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One click prediction/scoring engine</a:t>
            </a:r>
          </a:p>
        </p:txBody>
      </p:sp>
    </p:spTree>
    <p:extLst>
      <p:ext uri="{BB962C8B-B14F-4D97-AF65-F5344CB8AC3E}">
        <p14:creationId xmlns:p14="http://schemas.microsoft.com/office/powerpoint/2010/main" val="11079583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6000" dirty="0" smtClean="0">
                <a:latin typeface="Arial" charset="0"/>
                <a:ea typeface="Arial" charset="0"/>
                <a:cs typeface="Arial" charset="0"/>
              </a:rPr>
              <a:t>Usage: Complex Solution</a:t>
            </a:r>
            <a:endParaRPr sz="6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Multi-node Deployment</a:t>
            </a: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Spark and Hadoop distributed environment</a:t>
            </a:r>
          </a:p>
          <a:p>
            <a:pPr lvl="2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Sparkling Water (Spark + H2O)</a:t>
            </a: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Data ingested from various inputs</a:t>
            </a:r>
          </a:p>
          <a:p>
            <a:pPr lvl="2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S3, HDFS, NFS, JDBC, Object store etc.</a:t>
            </a:r>
          </a:p>
          <a:p>
            <a:pPr lvl="2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Streaming support in Spark (through Sparking Water)</a:t>
            </a: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Distributed machine learning for every algorithm in platform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Prediction service deployment on several machines 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310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Algorithm Overview</a:t>
            </a:r>
          </a:p>
        </p:txBody>
      </p:sp>
      <p:sp>
        <p:nvSpPr>
          <p:cNvPr id="465" name="Shape 465"/>
          <p:cNvSpPr/>
          <p:nvPr/>
        </p:nvSpPr>
        <p:spPr>
          <a:xfrm>
            <a:off x="4622800" y="1836670"/>
            <a:ext cx="7525064" cy="11658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/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/>
              <a:t> Statistical </a:t>
            </a:r>
            <a:r>
              <a:rPr dirty="0" smtClean="0"/>
              <a:t>Analysis</a:t>
            </a:r>
            <a:endParaRPr dirty="0">
              <a:solidFill>
                <a:srgbClr val="7F7F7F"/>
              </a:solidFill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</a:rPr>
              <a:t>Linear Models (GLM)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</a:rPr>
              <a:t>Naïve Bayes</a:t>
            </a:r>
          </a:p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endParaRPr dirty="0">
              <a:solidFill>
                <a:srgbClr val="595959"/>
              </a:solidFill>
            </a:endParaRPr>
          </a:p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/>
              <a:t> </a:t>
            </a:r>
            <a:r>
              <a:rPr dirty="0" smtClean="0"/>
              <a:t>Ensembles</a:t>
            </a:r>
            <a:endParaRPr dirty="0">
              <a:solidFill>
                <a:srgbClr val="595959"/>
              </a:solidFill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</a:rPr>
              <a:t>Random Forest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</a:rPr>
              <a:t>Distributed Trees 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</a:rPr>
              <a:t>Gradient Boosting Machine 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</a:rPr>
              <a:t>R Package - Stacking / Super Learner</a:t>
            </a:r>
          </a:p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endParaRPr dirty="0">
              <a:solidFill>
                <a:srgbClr val="595959"/>
              </a:solidFill>
            </a:endParaRPr>
          </a:p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/>
              <a:t> Deep Neural </a:t>
            </a:r>
            <a:r>
              <a:rPr dirty="0" smtClean="0"/>
              <a:t>Networks</a:t>
            </a:r>
            <a:endParaRPr dirty="0"/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</a:rPr>
              <a:t>Multi-layer Feed-Forward Neural Network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</a:rPr>
              <a:t>Auto-encoder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</a:rPr>
              <a:t>Anomaly </a:t>
            </a:r>
            <a:r>
              <a:rPr dirty="0" smtClean="0">
                <a:solidFill>
                  <a:srgbClr val="595959"/>
                </a:solidFill>
              </a:rPr>
              <a:t>Detectio</a:t>
            </a:r>
            <a:r>
              <a:rPr lang="en-US" dirty="0" smtClean="0">
                <a:solidFill>
                  <a:srgbClr val="595959"/>
                </a:solidFill>
              </a:rPr>
              <a:t>n</a:t>
            </a:r>
            <a:endParaRPr dirty="0">
              <a:solidFill>
                <a:srgbClr val="595959"/>
              </a:solidFill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13026868" y="1836670"/>
            <a:ext cx="10217464" cy="11658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/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/>
              <a:t> </a:t>
            </a:r>
            <a:r>
              <a:rPr dirty="0" smtClean="0">
                <a:latin typeface="Segoe UI"/>
                <a:ea typeface="Segoe UI"/>
                <a:cs typeface="Segoe UI"/>
                <a:sym typeface="Segoe UI"/>
              </a:rPr>
              <a:t>Clustering</a:t>
            </a:r>
            <a:endParaRPr dirty="0">
              <a:latin typeface="Segoe UI"/>
              <a:ea typeface="Segoe UI"/>
              <a:cs typeface="Segoe UI"/>
              <a:sym typeface="Segoe UI"/>
            </a:endParaRPr>
          </a:p>
          <a:p>
            <a:pPr marL="342900" indent="-342900" defTabSz="457200">
              <a:lnSpc>
                <a:spcPct val="80000"/>
              </a:lnSpc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K-Means</a:t>
            </a: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latin typeface="Segoe UI"/>
              <a:ea typeface="Segoe UI"/>
              <a:cs typeface="Segoe UI"/>
              <a:sym typeface="Segoe UI"/>
            </a:endParaRP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latin typeface="Segoe UI"/>
                <a:ea typeface="Segoe UI"/>
                <a:cs typeface="Segoe UI"/>
                <a:sym typeface="Segoe UI"/>
              </a:rPr>
              <a:t> Dimension </a:t>
            </a:r>
            <a:r>
              <a:rPr dirty="0" smtClean="0">
                <a:latin typeface="Segoe UI"/>
                <a:ea typeface="Segoe UI"/>
                <a:cs typeface="Segoe UI"/>
                <a:sym typeface="Segoe UI"/>
              </a:rPr>
              <a:t>Reduction</a:t>
            </a:r>
            <a:endParaRPr dirty="0">
              <a:solidFill>
                <a:srgbClr val="595959"/>
              </a:solidFill>
              <a:latin typeface="Segoe UI"/>
              <a:ea typeface="Segoe UI"/>
              <a:cs typeface="Segoe UI"/>
              <a:sym typeface="Segoe UI"/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Principal Component Analysis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Generalized Low Rank Models</a:t>
            </a: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latin typeface="Segoe UI"/>
              <a:ea typeface="Segoe UI"/>
              <a:cs typeface="Segoe UI"/>
              <a:sym typeface="Segoe UI"/>
            </a:endParaRP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latin typeface="Segoe UI"/>
                <a:ea typeface="Segoe UI"/>
                <a:cs typeface="Segoe UI"/>
                <a:sym typeface="Segoe UI"/>
              </a:rPr>
              <a:t> Solvers &amp; </a:t>
            </a:r>
            <a:r>
              <a:rPr dirty="0" smtClean="0">
                <a:latin typeface="Segoe UI"/>
                <a:ea typeface="Segoe UI"/>
                <a:cs typeface="Segoe UI"/>
                <a:sym typeface="Segoe UI"/>
              </a:rPr>
              <a:t>Optimization</a:t>
            </a:r>
            <a:endParaRPr dirty="0">
              <a:solidFill>
                <a:srgbClr val="595959"/>
              </a:solidFill>
              <a:latin typeface="Segoe UI Light"/>
              <a:ea typeface="Segoe UI Light"/>
              <a:cs typeface="Segoe UI Light"/>
              <a:sym typeface="Segoe UI Light"/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Generalized ADMM Solver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L-BFGS (Quasi Newton Method)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Ordinary Least-Square Solver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Stochastic Gradient Descent</a:t>
            </a: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latin typeface="Segoe UI"/>
              <a:ea typeface="Segoe UI"/>
              <a:cs typeface="Segoe UI"/>
              <a:sym typeface="Segoe UI"/>
            </a:endParaRP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latin typeface="Segoe UI"/>
                <a:ea typeface="Segoe UI"/>
                <a:cs typeface="Segoe UI"/>
                <a:sym typeface="Segoe UI"/>
              </a:rPr>
              <a:t> Data </a:t>
            </a:r>
            <a:r>
              <a:rPr dirty="0" smtClean="0">
                <a:latin typeface="Segoe UI"/>
                <a:ea typeface="Segoe UI"/>
                <a:cs typeface="Segoe UI"/>
                <a:sym typeface="Segoe UI"/>
              </a:rPr>
              <a:t>Munging</a:t>
            </a:r>
            <a:endParaRPr dirty="0">
              <a:solidFill>
                <a:srgbClr val="595959"/>
              </a:solidFill>
              <a:latin typeface="Segoe UI Light"/>
              <a:ea typeface="Segoe UI Light"/>
              <a:cs typeface="Segoe UI Light"/>
              <a:sym typeface="Segoe UI Light"/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Scalable Data Frames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Sort, Slice, Log </a:t>
            </a:r>
            <a:r>
              <a:rPr dirty="0" smtClean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Transform</a:t>
            </a:r>
            <a:endParaRPr lang="en-US" dirty="0" smtClean="0">
              <a:solidFill>
                <a:srgbClr val="595959"/>
              </a:solidFill>
              <a:latin typeface="Segoe UI Light"/>
              <a:ea typeface="Segoe UI Light"/>
              <a:cs typeface="Segoe UI Light"/>
              <a:sym typeface="Segoe UI Light"/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lang="en-US" dirty="0" err="1" smtClean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Data.table</a:t>
            </a:r>
            <a:r>
              <a:rPr lang="en-US" dirty="0" smtClean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 (1B rows </a:t>
            </a:r>
            <a:r>
              <a:rPr lang="en-US" dirty="0" err="1" smtClean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groupBy</a:t>
            </a:r>
            <a:r>
              <a:rPr lang="en-US" dirty="0" smtClean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 record)</a:t>
            </a:r>
            <a:endParaRPr dirty="0">
              <a:solidFill>
                <a:srgbClr val="595959"/>
              </a:solidFill>
              <a:latin typeface="Segoe UI Light"/>
              <a:ea typeface="Segoe UI Light"/>
              <a:cs typeface="Segoe UI Light"/>
              <a:sym typeface="Segoe UI Light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4622800" y="4101612"/>
            <a:ext cx="7079776" cy="0"/>
          </a:xfrm>
          <a:prstGeom prst="line">
            <a:avLst/>
          </a:prstGeom>
          <a:ln w="38100">
            <a:solidFill>
              <a:srgbClr val="FBE9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4622800" y="6061842"/>
            <a:ext cx="7079776" cy="0"/>
          </a:xfrm>
          <a:prstGeom prst="line">
            <a:avLst/>
          </a:prstGeom>
          <a:ln w="38100">
            <a:solidFill>
              <a:srgbClr val="FBE9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4622800" y="9558776"/>
            <a:ext cx="7079776" cy="0"/>
          </a:xfrm>
          <a:prstGeom prst="line">
            <a:avLst/>
          </a:prstGeom>
          <a:ln w="38100">
            <a:solidFill>
              <a:srgbClr val="FBE9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13026868" y="3966593"/>
            <a:ext cx="7079776" cy="0"/>
          </a:xfrm>
          <a:prstGeom prst="line">
            <a:avLst/>
          </a:prstGeom>
          <a:ln w="38100">
            <a:solidFill>
              <a:srgbClr val="FBE9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13026868" y="5350642"/>
            <a:ext cx="7079776" cy="0"/>
          </a:xfrm>
          <a:prstGeom prst="line">
            <a:avLst/>
          </a:prstGeom>
          <a:ln w="38100">
            <a:solidFill>
              <a:srgbClr val="FBE9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12903200" y="7207864"/>
            <a:ext cx="7079776" cy="1"/>
          </a:xfrm>
          <a:prstGeom prst="line">
            <a:avLst/>
          </a:prstGeom>
          <a:ln w="38100">
            <a:solidFill>
              <a:srgbClr val="FBE9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12903200" y="10167988"/>
            <a:ext cx="7079776" cy="1"/>
          </a:xfrm>
          <a:prstGeom prst="line">
            <a:avLst/>
          </a:prstGeom>
          <a:ln w="38100">
            <a:solidFill>
              <a:srgbClr val="FBE9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1768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/>
          </p:cNvSpPr>
          <p:nvPr>
            <p:ph type="ctrTitle"/>
          </p:nvPr>
        </p:nvSpPr>
        <p:spPr>
          <a:xfrm>
            <a:off x="4512874" y="5223712"/>
            <a:ext cx="15358251" cy="3268576"/>
          </a:xfrm>
          <a:prstGeom prst="rect">
            <a:avLst/>
          </a:prstGeom>
        </p:spPr>
        <p:txBody>
          <a:bodyPr/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dirty="0" smtClean="0"/>
              <a:t>Technical Architecture</a:t>
            </a:r>
            <a:endParaRPr dirty="0"/>
          </a:p>
        </p:txBody>
      </p:sp>
      <p:sp>
        <p:nvSpPr>
          <p:cNvPr id="3" name="Oval Callout 2"/>
          <p:cNvSpPr/>
          <p:nvPr/>
        </p:nvSpPr>
        <p:spPr>
          <a:xfrm>
            <a:off x="22571243" y="11934345"/>
            <a:ext cx="1443790" cy="1558049"/>
          </a:xfrm>
          <a:prstGeom prst="wedgeEllipseCallout">
            <a:avLst>
              <a:gd name="adj1" fmla="val 61310"/>
              <a:gd name="adj2" fmla="val 45202"/>
            </a:avLst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14840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roup 407"/>
          <p:cNvGrpSpPr/>
          <p:nvPr/>
        </p:nvGrpSpPr>
        <p:grpSpPr>
          <a:xfrm>
            <a:off x="5082328" y="4228322"/>
            <a:ext cx="11074044" cy="6570898"/>
            <a:chOff x="0" y="0"/>
            <a:chExt cx="11074042" cy="6570896"/>
          </a:xfrm>
        </p:grpSpPr>
        <p:sp>
          <p:nvSpPr>
            <p:cNvPr id="395" name="Shape 395"/>
            <p:cNvSpPr/>
            <p:nvPr/>
          </p:nvSpPr>
          <p:spPr>
            <a:xfrm>
              <a:off x="0" y="0"/>
              <a:ext cx="11074043" cy="6570897"/>
            </a:xfrm>
            <a:prstGeom prst="rect">
              <a:avLst/>
            </a:prstGeom>
            <a:solidFill>
              <a:srgbClr val="C4C4C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500"/>
              </a:pPr>
              <a:endParaRPr/>
            </a:p>
          </p:txBody>
        </p:sp>
        <p:grpSp>
          <p:nvGrpSpPr>
            <p:cNvPr id="406" name="Group 406"/>
            <p:cNvGrpSpPr/>
            <p:nvPr/>
          </p:nvGrpSpPr>
          <p:grpSpPr>
            <a:xfrm>
              <a:off x="336260" y="3363397"/>
              <a:ext cx="10401524" cy="2986038"/>
              <a:chOff x="0" y="0"/>
              <a:chExt cx="10401523" cy="2986037"/>
            </a:xfrm>
          </p:grpSpPr>
          <p:grpSp>
            <p:nvGrpSpPr>
              <p:cNvPr id="398" name="Group 398"/>
              <p:cNvGrpSpPr/>
              <p:nvPr/>
            </p:nvGrpSpPr>
            <p:grpSpPr>
              <a:xfrm>
                <a:off x="0" y="0"/>
                <a:ext cx="10401524" cy="685800"/>
                <a:chOff x="0" y="0"/>
                <a:chExt cx="10401523" cy="685800"/>
              </a:xfrm>
            </p:grpSpPr>
            <p:sp>
              <p:nvSpPr>
                <p:cNvPr id="396" name="Shape 396"/>
                <p:cNvSpPr/>
                <p:nvPr/>
              </p:nvSpPr>
              <p:spPr>
                <a:xfrm>
                  <a:off x="5245323" y="0"/>
                  <a:ext cx="5156201" cy="685800"/>
                </a:xfrm>
                <a:prstGeom prst="rect">
                  <a:avLst/>
                </a:prstGeom>
                <a:solidFill>
                  <a:srgbClr val="FBE91F"/>
                </a:solidFill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defRPr sz="2500">
                      <a:latin typeface="Futura"/>
                      <a:ea typeface="Futura"/>
                      <a:cs typeface="Futura"/>
                      <a:sym typeface="Futura"/>
                    </a:defRPr>
                  </a:lvl1pPr>
                </a:lstStyle>
                <a:p>
                  <a:r>
                    <a:t>Job</a:t>
                  </a:r>
                </a:p>
              </p:txBody>
            </p:sp>
            <p:sp>
              <p:nvSpPr>
                <p:cNvPr id="397" name="Shape 397"/>
                <p:cNvSpPr/>
                <p:nvPr/>
              </p:nvSpPr>
              <p:spPr>
                <a:xfrm>
                  <a:off x="0" y="0"/>
                  <a:ext cx="5156200" cy="685800"/>
                </a:xfrm>
                <a:prstGeom prst="rect">
                  <a:avLst/>
                </a:prstGeom>
                <a:solidFill>
                  <a:srgbClr val="FBE91F"/>
                </a:solidFill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defRPr sz="2500">
                      <a:latin typeface="Futura"/>
                      <a:ea typeface="Futura"/>
                      <a:cs typeface="Futura"/>
                      <a:sym typeface="Futura"/>
                    </a:defRPr>
                  </a:lvl1pPr>
                </a:lstStyle>
                <a:p>
                  <a:r>
                    <a:t>Fluid Vector Frame</a:t>
                  </a:r>
                </a:p>
              </p:txBody>
            </p:sp>
          </p:grpSp>
          <p:grpSp>
            <p:nvGrpSpPr>
              <p:cNvPr id="401" name="Group 401"/>
              <p:cNvGrpSpPr/>
              <p:nvPr/>
            </p:nvGrpSpPr>
            <p:grpSpPr>
              <a:xfrm>
                <a:off x="0" y="766745"/>
                <a:ext cx="10401524" cy="685801"/>
                <a:chOff x="0" y="0"/>
                <a:chExt cx="10401523" cy="685800"/>
              </a:xfrm>
            </p:grpSpPr>
            <p:sp>
              <p:nvSpPr>
                <p:cNvPr id="399" name="Shape 399"/>
                <p:cNvSpPr/>
                <p:nvPr/>
              </p:nvSpPr>
              <p:spPr>
                <a:xfrm>
                  <a:off x="5245323" y="0"/>
                  <a:ext cx="5156201" cy="685800"/>
                </a:xfrm>
                <a:prstGeom prst="rect">
                  <a:avLst/>
                </a:prstGeom>
                <a:solidFill>
                  <a:srgbClr val="FBE91F"/>
                </a:solidFill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defRPr sz="2500">
                      <a:latin typeface="Futura"/>
                      <a:ea typeface="Futura"/>
                      <a:cs typeface="Futura"/>
                      <a:sym typeface="Futura"/>
                    </a:defRPr>
                  </a:lvl1pPr>
                </a:lstStyle>
                <a:p>
                  <a:r>
                    <a:t>MRTask</a:t>
                  </a:r>
                </a:p>
              </p:txBody>
            </p:sp>
            <p:sp>
              <p:nvSpPr>
                <p:cNvPr id="400" name="Shape 400"/>
                <p:cNvSpPr/>
                <p:nvPr/>
              </p:nvSpPr>
              <p:spPr>
                <a:xfrm>
                  <a:off x="0" y="0"/>
                  <a:ext cx="5156200" cy="685800"/>
                </a:xfrm>
                <a:prstGeom prst="rect">
                  <a:avLst/>
                </a:prstGeom>
                <a:solidFill>
                  <a:srgbClr val="FBE91F"/>
                </a:solidFill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defRPr sz="2500">
                      <a:latin typeface="Futura"/>
                      <a:ea typeface="Futura"/>
                      <a:cs typeface="Futura"/>
                      <a:sym typeface="Futura"/>
                    </a:defRPr>
                  </a:lvl1pPr>
                </a:lstStyle>
                <a:p>
                  <a:r>
                    <a:t>Distributed K/V Store</a:t>
                  </a:r>
                </a:p>
              </p:txBody>
            </p:sp>
          </p:grpSp>
          <p:grpSp>
            <p:nvGrpSpPr>
              <p:cNvPr id="404" name="Group 404"/>
              <p:cNvGrpSpPr/>
              <p:nvPr/>
            </p:nvGrpSpPr>
            <p:grpSpPr>
              <a:xfrm>
                <a:off x="0" y="1533490"/>
                <a:ext cx="10401524" cy="685801"/>
                <a:chOff x="0" y="0"/>
                <a:chExt cx="10401523" cy="685800"/>
              </a:xfrm>
            </p:grpSpPr>
            <p:sp>
              <p:nvSpPr>
                <p:cNvPr id="402" name="Shape 402"/>
                <p:cNvSpPr/>
                <p:nvPr/>
              </p:nvSpPr>
              <p:spPr>
                <a:xfrm>
                  <a:off x="5245323" y="0"/>
                  <a:ext cx="5156201" cy="685800"/>
                </a:xfrm>
                <a:prstGeom prst="rect">
                  <a:avLst/>
                </a:prstGeom>
                <a:solidFill>
                  <a:srgbClr val="FBE91F"/>
                </a:solidFill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defRPr sz="2500">
                      <a:latin typeface="Futura"/>
                      <a:ea typeface="Futura"/>
                      <a:cs typeface="Futura"/>
                      <a:sym typeface="Futura"/>
                    </a:defRPr>
                  </a:lvl1pPr>
                </a:lstStyle>
                <a:p>
                  <a:r>
                    <a:t>Distributed Fork/Join</a:t>
                  </a:r>
                </a:p>
              </p:txBody>
            </p:sp>
            <p:sp>
              <p:nvSpPr>
                <p:cNvPr id="403" name="Shape 403"/>
                <p:cNvSpPr/>
                <p:nvPr/>
              </p:nvSpPr>
              <p:spPr>
                <a:xfrm>
                  <a:off x="0" y="0"/>
                  <a:ext cx="5156200" cy="685800"/>
                </a:xfrm>
                <a:prstGeom prst="rect">
                  <a:avLst/>
                </a:prstGeom>
                <a:solidFill>
                  <a:srgbClr val="FBE91F"/>
                </a:solidFill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defRPr sz="2500">
                      <a:latin typeface="Futura"/>
                      <a:ea typeface="Futura"/>
                      <a:cs typeface="Futura"/>
                      <a:sym typeface="Futura"/>
                    </a:defRPr>
                  </a:lvl1pPr>
                </a:lstStyle>
                <a:p>
                  <a:r>
                    <a:t>Non-Blocking Hash Table</a:t>
                  </a:r>
                </a:p>
              </p:txBody>
            </p:sp>
          </p:grpSp>
          <p:sp>
            <p:nvSpPr>
              <p:cNvPr id="405" name="Shape 405"/>
              <p:cNvSpPr/>
              <p:nvPr/>
            </p:nvSpPr>
            <p:spPr>
              <a:xfrm>
                <a:off x="0" y="2300237"/>
                <a:ext cx="10401523" cy="685801"/>
              </a:xfrm>
              <a:prstGeom prst="rect">
                <a:avLst/>
              </a:prstGeom>
              <a:solidFill>
                <a:srgbClr val="FBE91F"/>
              </a:soli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 sz="2500">
                    <a:latin typeface="Futura"/>
                    <a:ea typeface="Futura"/>
                    <a:cs typeface="Futura"/>
                    <a:sym typeface="Futura"/>
                  </a:defRPr>
                </a:lvl1pPr>
              </a:lstStyle>
              <a:p>
                <a:r>
                  <a:t>Distributed In-Memory Processing</a:t>
                </a:r>
              </a:p>
            </p:txBody>
          </p:sp>
        </p:grpSp>
      </p:grpSp>
      <p:sp>
        <p:nvSpPr>
          <p:cNvPr id="408" name="Shape 4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Core </a:t>
            </a:r>
            <a:r>
              <a:rPr dirty="0" smtClean="0"/>
              <a:t>H2O</a:t>
            </a:r>
            <a:r>
              <a:rPr lang="en-US" dirty="0" smtClean="0"/>
              <a:t>: </a:t>
            </a:r>
            <a:r>
              <a:rPr dirty="0" smtClean="0"/>
              <a:t>Architecture</a:t>
            </a:r>
            <a:endParaRPr dirty="0"/>
          </a:p>
        </p:txBody>
      </p:sp>
      <p:grpSp>
        <p:nvGrpSpPr>
          <p:cNvPr id="411" name="Group 411"/>
          <p:cNvGrpSpPr/>
          <p:nvPr/>
        </p:nvGrpSpPr>
        <p:grpSpPr>
          <a:xfrm>
            <a:off x="5418588" y="2655110"/>
            <a:ext cx="3993779" cy="903533"/>
            <a:chOff x="0" y="0"/>
            <a:chExt cx="3993777" cy="903532"/>
          </a:xfrm>
        </p:grpSpPr>
        <p:pic>
          <p:nvPicPr>
            <p:cNvPr id="409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53777" y="0"/>
              <a:ext cx="2540001" cy="903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0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52450"/>
              <a:ext cx="970101" cy="7359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4" name="Group 414"/>
          <p:cNvGrpSpPr/>
          <p:nvPr/>
        </p:nvGrpSpPr>
        <p:grpSpPr>
          <a:xfrm>
            <a:off x="12993675" y="3268497"/>
            <a:ext cx="3221633" cy="905908"/>
            <a:chOff x="0" y="0"/>
            <a:chExt cx="3221631" cy="905906"/>
          </a:xfrm>
        </p:grpSpPr>
        <p:pic>
          <p:nvPicPr>
            <p:cNvPr id="412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07311" y="209630"/>
              <a:ext cx="1714321" cy="4866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3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437372" cy="905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15" name="Shape 415"/>
          <p:cNvSpPr/>
          <p:nvPr/>
        </p:nvSpPr>
        <p:spPr>
          <a:xfrm>
            <a:off x="5450338" y="3753200"/>
            <a:ext cx="7441648" cy="672440"/>
          </a:xfrm>
          <a:prstGeom prst="rect">
            <a:avLst/>
          </a:prstGeom>
          <a:solidFill>
            <a:srgbClr val="FBE91F"/>
          </a:solidFill>
          <a:ln w="63500">
            <a:solidFill>
              <a:srgbClr val="000000"/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REST / JSON</a:t>
            </a:r>
          </a:p>
        </p:txBody>
      </p:sp>
      <p:grpSp>
        <p:nvGrpSpPr>
          <p:cNvPr id="420" name="Group 420"/>
          <p:cNvGrpSpPr/>
          <p:nvPr/>
        </p:nvGrpSpPr>
        <p:grpSpPr>
          <a:xfrm>
            <a:off x="17519419" y="5990393"/>
            <a:ext cx="2438401" cy="4450341"/>
            <a:chOff x="0" y="0"/>
            <a:chExt cx="2438400" cy="4450339"/>
          </a:xfrm>
        </p:grpSpPr>
        <p:pic>
          <p:nvPicPr>
            <p:cNvPr id="416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3268232"/>
              <a:ext cx="2269647" cy="11821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7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1161182"/>
              <a:ext cx="2438400" cy="12817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2493705"/>
              <a:ext cx="2269647" cy="825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9" name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290204" cy="11611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21" name="image54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782654" y="2921788"/>
            <a:ext cx="3141081" cy="4866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5" name="Group 435"/>
          <p:cNvGrpSpPr/>
          <p:nvPr/>
        </p:nvGrpSpPr>
        <p:grpSpPr>
          <a:xfrm>
            <a:off x="5386838" y="4740944"/>
            <a:ext cx="10465025" cy="2600498"/>
            <a:chOff x="0" y="0"/>
            <a:chExt cx="10465023" cy="2600496"/>
          </a:xfrm>
        </p:grpSpPr>
        <p:sp>
          <p:nvSpPr>
            <p:cNvPr id="422" name="Shape 422"/>
            <p:cNvSpPr/>
            <p:nvPr/>
          </p:nvSpPr>
          <p:spPr>
            <a:xfrm>
              <a:off x="0" y="0"/>
              <a:ext cx="1469033" cy="2600497"/>
            </a:xfrm>
            <a:prstGeom prst="rect">
              <a:avLst/>
            </a:prstGeom>
            <a:solidFill>
              <a:srgbClr val="181D2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sz="2500">
                  <a:solidFill>
                    <a:srgbClr val="EEEEEE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Parse</a:t>
              </a:r>
            </a:p>
          </p:txBody>
        </p:sp>
        <p:sp>
          <p:nvSpPr>
            <p:cNvPr id="423" name="Shape 423"/>
            <p:cNvSpPr/>
            <p:nvPr/>
          </p:nvSpPr>
          <p:spPr>
            <a:xfrm>
              <a:off x="1589313" y="1064372"/>
              <a:ext cx="633787" cy="471753"/>
            </a:xfrm>
            <a:prstGeom prst="rightArrow">
              <a:avLst>
                <a:gd name="adj1" fmla="val 32000"/>
                <a:gd name="adj2" fmla="val 67302"/>
              </a:avLst>
            </a:prstGeom>
            <a:solidFill>
              <a:srgbClr val="181D2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426" name="Group 426"/>
            <p:cNvGrpSpPr/>
            <p:nvPr/>
          </p:nvGrpSpPr>
          <p:grpSpPr>
            <a:xfrm>
              <a:off x="2329593" y="0"/>
              <a:ext cx="2147295" cy="2600497"/>
              <a:chOff x="0" y="0"/>
              <a:chExt cx="2147293" cy="2600496"/>
            </a:xfrm>
          </p:grpSpPr>
          <p:sp>
            <p:nvSpPr>
              <p:cNvPr id="424" name="Shape 424"/>
              <p:cNvSpPr/>
              <p:nvPr/>
            </p:nvSpPr>
            <p:spPr>
              <a:xfrm>
                <a:off x="0" y="0"/>
                <a:ext cx="2147294" cy="1270538"/>
              </a:xfrm>
              <a:prstGeom prst="rect">
                <a:avLst/>
              </a:prstGeom>
              <a:solidFill>
                <a:srgbClr val="181D2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 sz="2500">
                    <a:solidFill>
                      <a:srgbClr val="EEEEEE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r>
                  <a:t>Exploratory</a:t>
                </a:r>
              </a:p>
              <a:p>
                <a:pPr algn="ctr">
                  <a:defRPr sz="2500">
                    <a:solidFill>
                      <a:srgbClr val="EEEEEE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r>
                  <a:t>Analysis</a:t>
                </a:r>
              </a:p>
            </p:txBody>
          </p:sp>
          <p:sp>
            <p:nvSpPr>
              <p:cNvPr id="425" name="Shape 425"/>
              <p:cNvSpPr/>
              <p:nvPr/>
            </p:nvSpPr>
            <p:spPr>
              <a:xfrm>
                <a:off x="0" y="1329959"/>
                <a:ext cx="2147294" cy="1270538"/>
              </a:xfrm>
              <a:prstGeom prst="rect">
                <a:avLst/>
              </a:prstGeom>
              <a:solidFill>
                <a:srgbClr val="181D2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 sz="2500">
                    <a:solidFill>
                      <a:srgbClr val="EEEEEE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r>
                  <a:t>Feature</a:t>
                </a:r>
              </a:p>
              <a:p>
                <a:pPr algn="ctr">
                  <a:defRPr sz="2500">
                    <a:solidFill>
                      <a:srgbClr val="EEEEEE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r>
                  <a:t>Engineering</a:t>
                </a:r>
              </a:p>
            </p:txBody>
          </p:sp>
        </p:grpSp>
        <p:sp>
          <p:nvSpPr>
            <p:cNvPr id="427" name="Shape 427"/>
            <p:cNvSpPr/>
            <p:nvPr/>
          </p:nvSpPr>
          <p:spPr>
            <a:xfrm>
              <a:off x="4583382" y="1064372"/>
              <a:ext cx="633786" cy="471753"/>
            </a:xfrm>
            <a:prstGeom prst="rightArrow">
              <a:avLst>
                <a:gd name="adj1" fmla="val 32000"/>
                <a:gd name="adj2" fmla="val 67302"/>
              </a:avLst>
            </a:prstGeom>
            <a:solidFill>
              <a:srgbClr val="181D2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430" name="Group 430"/>
            <p:cNvGrpSpPr/>
            <p:nvPr/>
          </p:nvGrpSpPr>
          <p:grpSpPr>
            <a:xfrm>
              <a:off x="5323661" y="0"/>
              <a:ext cx="2147295" cy="2600497"/>
              <a:chOff x="0" y="0"/>
              <a:chExt cx="2147293" cy="2600496"/>
            </a:xfrm>
          </p:grpSpPr>
          <p:sp>
            <p:nvSpPr>
              <p:cNvPr id="428" name="Shape 428"/>
              <p:cNvSpPr/>
              <p:nvPr/>
            </p:nvSpPr>
            <p:spPr>
              <a:xfrm>
                <a:off x="0" y="0"/>
                <a:ext cx="2147294" cy="1270538"/>
              </a:xfrm>
              <a:prstGeom prst="rect">
                <a:avLst/>
              </a:prstGeom>
              <a:solidFill>
                <a:srgbClr val="181D2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 sz="2500">
                    <a:solidFill>
                      <a:srgbClr val="EEEEEE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r>
                  <a:t>ML</a:t>
                </a:r>
              </a:p>
              <a:p>
                <a:pPr algn="ctr">
                  <a:defRPr sz="2500">
                    <a:solidFill>
                      <a:srgbClr val="EEEEEE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r>
                  <a:t>Algorithms</a:t>
                </a:r>
              </a:p>
            </p:txBody>
          </p:sp>
          <p:sp>
            <p:nvSpPr>
              <p:cNvPr id="429" name="Shape 429"/>
              <p:cNvSpPr/>
              <p:nvPr/>
            </p:nvSpPr>
            <p:spPr>
              <a:xfrm>
                <a:off x="0" y="1329959"/>
                <a:ext cx="2147294" cy="1270538"/>
              </a:xfrm>
              <a:prstGeom prst="rect">
                <a:avLst/>
              </a:prstGeom>
              <a:solidFill>
                <a:srgbClr val="181D2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 sz="2500">
                    <a:solidFill>
                      <a:srgbClr val="EEEEEE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r>
                  <a:t>Model</a:t>
                </a:r>
              </a:p>
              <a:p>
                <a:pPr algn="ctr">
                  <a:defRPr sz="2500">
                    <a:solidFill>
                      <a:srgbClr val="EEEEEE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r>
                  <a:t>Evaluation</a:t>
                </a:r>
              </a:p>
            </p:txBody>
          </p:sp>
        </p:grpSp>
        <p:sp>
          <p:nvSpPr>
            <p:cNvPr id="431" name="Shape 431"/>
            <p:cNvSpPr/>
            <p:nvPr/>
          </p:nvSpPr>
          <p:spPr>
            <a:xfrm>
              <a:off x="7577450" y="1064372"/>
              <a:ext cx="633786" cy="471753"/>
            </a:xfrm>
            <a:prstGeom prst="rightArrow">
              <a:avLst>
                <a:gd name="adj1" fmla="val 32000"/>
                <a:gd name="adj2" fmla="val 67302"/>
              </a:avLst>
            </a:prstGeom>
            <a:solidFill>
              <a:srgbClr val="181D2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434" name="Group 434"/>
            <p:cNvGrpSpPr/>
            <p:nvPr/>
          </p:nvGrpSpPr>
          <p:grpSpPr>
            <a:xfrm>
              <a:off x="8317729" y="0"/>
              <a:ext cx="2147295" cy="2600497"/>
              <a:chOff x="0" y="0"/>
              <a:chExt cx="2147293" cy="2600496"/>
            </a:xfrm>
          </p:grpSpPr>
          <p:sp>
            <p:nvSpPr>
              <p:cNvPr id="432" name="Shape 432"/>
              <p:cNvSpPr/>
              <p:nvPr/>
            </p:nvSpPr>
            <p:spPr>
              <a:xfrm>
                <a:off x="0" y="0"/>
                <a:ext cx="2147294" cy="1270538"/>
              </a:xfrm>
              <a:prstGeom prst="rect">
                <a:avLst/>
              </a:prstGeom>
              <a:solidFill>
                <a:srgbClr val="181D2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 sz="2500">
                    <a:solidFill>
                      <a:srgbClr val="EEEEEE"/>
                    </a:solidFill>
                    <a:latin typeface="Futura"/>
                    <a:ea typeface="Futura"/>
                    <a:cs typeface="Futura"/>
                    <a:sym typeface="Futura"/>
                  </a:defRPr>
                </a:lvl1pPr>
              </a:lstStyle>
              <a:p>
                <a:r>
                  <a:t>Scoring</a:t>
                </a:r>
              </a:p>
            </p:txBody>
          </p:sp>
          <p:sp>
            <p:nvSpPr>
              <p:cNvPr id="433" name="Shape 433"/>
              <p:cNvSpPr/>
              <p:nvPr/>
            </p:nvSpPr>
            <p:spPr>
              <a:xfrm>
                <a:off x="0" y="1329959"/>
                <a:ext cx="2147294" cy="1270538"/>
              </a:xfrm>
              <a:prstGeom prst="rect">
                <a:avLst/>
              </a:prstGeom>
              <a:solidFill>
                <a:srgbClr val="181D2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 sz="2500">
                    <a:solidFill>
                      <a:srgbClr val="EEEEEE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r>
                  <a:t>Data/Model</a:t>
                </a:r>
              </a:p>
              <a:p>
                <a:pPr algn="ctr">
                  <a:defRPr sz="2500">
                    <a:solidFill>
                      <a:srgbClr val="EEEEEE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r>
                  <a:t>Export</a:t>
                </a:r>
              </a:p>
            </p:txBody>
          </p:sp>
        </p:grpSp>
      </p:grpSp>
      <p:pic>
        <p:nvPicPr>
          <p:cNvPr id="436" name="pasted-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362371" y="10955538"/>
            <a:ext cx="2794001" cy="22701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0" name="Group 440"/>
          <p:cNvGrpSpPr/>
          <p:nvPr/>
        </p:nvGrpSpPr>
        <p:grpSpPr>
          <a:xfrm>
            <a:off x="5082328" y="11070462"/>
            <a:ext cx="5438079" cy="1630967"/>
            <a:chOff x="0" y="0"/>
            <a:chExt cx="5438077" cy="1630966"/>
          </a:xfrm>
        </p:grpSpPr>
        <p:pic>
          <p:nvPicPr>
            <p:cNvPr id="437" name="pasted-image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190768"/>
              <a:ext cx="2885476" cy="6997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8" name="pasted-image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3121276" y="0"/>
              <a:ext cx="2316802" cy="890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9" name="pasted-image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1074335"/>
              <a:ext cx="2885476" cy="5566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5" name="Group 455"/>
          <p:cNvGrpSpPr/>
          <p:nvPr/>
        </p:nvGrpSpPr>
        <p:grpSpPr>
          <a:xfrm>
            <a:off x="1349302" y="4228322"/>
            <a:ext cx="3520651" cy="6570898"/>
            <a:chOff x="0" y="0"/>
            <a:chExt cx="3520649" cy="6570896"/>
          </a:xfrm>
        </p:grpSpPr>
        <p:grpSp>
          <p:nvGrpSpPr>
            <p:cNvPr id="453" name="Group 453"/>
            <p:cNvGrpSpPr/>
            <p:nvPr/>
          </p:nvGrpSpPr>
          <p:grpSpPr>
            <a:xfrm>
              <a:off x="-1" y="0"/>
              <a:ext cx="2674490" cy="6570897"/>
              <a:chOff x="0" y="0"/>
              <a:chExt cx="2674488" cy="6570896"/>
            </a:xfrm>
          </p:grpSpPr>
          <p:sp>
            <p:nvSpPr>
              <p:cNvPr id="441" name="Shape 441"/>
              <p:cNvSpPr/>
              <p:nvPr/>
            </p:nvSpPr>
            <p:spPr>
              <a:xfrm>
                <a:off x="0" y="0"/>
                <a:ext cx="2674489" cy="6570897"/>
              </a:xfrm>
              <a:prstGeom prst="rect">
                <a:avLst/>
              </a:prstGeom>
              <a:solidFill>
                <a:srgbClr val="C4C4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>
                  <a:defRPr sz="3500"/>
                </a:pPr>
                <a:endParaRPr/>
              </a:p>
            </p:txBody>
          </p:sp>
          <p:grpSp>
            <p:nvGrpSpPr>
              <p:cNvPr id="452" name="Group 452"/>
              <p:cNvGrpSpPr/>
              <p:nvPr/>
            </p:nvGrpSpPr>
            <p:grpSpPr>
              <a:xfrm>
                <a:off x="0" y="229066"/>
                <a:ext cx="2528881" cy="6120368"/>
                <a:chOff x="0" y="0"/>
                <a:chExt cx="2528880" cy="6120367"/>
              </a:xfrm>
            </p:grpSpPr>
            <p:pic>
              <p:nvPicPr>
                <p:cNvPr id="442" name="pasted-image.png"/>
                <p:cNvPicPr>
                  <a:picLocks noChangeAspect="1"/>
                </p:cNvPicPr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1604708" cy="114736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43" name="pasted-image.png"/>
                <p:cNvPicPr>
                  <a:picLocks noChangeAspect="1"/>
                </p:cNvPicPr>
                <p:nvPr/>
              </p:nvPicPr>
              <p:blipFill>
                <a:blip r:embed="rId16">
                  <a:extLst/>
                </a:blip>
                <a:srcRect l="20556" t="19220" r="20556" b="19220"/>
                <a:stretch>
                  <a:fillRect/>
                </a:stretch>
              </p:blipFill>
              <p:spPr>
                <a:xfrm>
                  <a:off x="318364" y="1311116"/>
                  <a:ext cx="967852" cy="101176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44" name="Shape 444"/>
                <p:cNvSpPr/>
                <p:nvPr/>
              </p:nvSpPr>
              <p:spPr>
                <a:xfrm>
                  <a:off x="1604706" y="5291062"/>
                  <a:ext cx="723877" cy="5112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2500">
                      <a:solidFill>
                        <a:srgbClr val="FFFFFF"/>
                      </a:solidFill>
                      <a:latin typeface="Futura"/>
                      <a:ea typeface="Futura"/>
                      <a:cs typeface="Futura"/>
                      <a:sym typeface="Futura"/>
                    </a:defRPr>
                  </a:lvl1pPr>
                </a:lstStyle>
                <a:p>
                  <a:r>
                    <a:t>SQL</a:t>
                  </a:r>
                </a:p>
              </p:txBody>
            </p:sp>
            <p:pic>
              <p:nvPicPr>
                <p:cNvPr id="445" name="pasted-image.png"/>
                <p:cNvPicPr>
                  <a:picLocks noChangeAspect="1"/>
                </p:cNvPicPr>
                <p:nvPr/>
              </p:nvPicPr>
              <p:blipFill>
                <a:blip r:embed="rId17">
                  <a:extLst/>
                </a:blip>
                <a:stretch>
                  <a:fillRect/>
                </a:stretch>
              </p:blipFill>
              <p:spPr>
                <a:xfrm>
                  <a:off x="306715" y="2564546"/>
                  <a:ext cx="991277" cy="99127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46" name="pasted-image.png"/>
                <p:cNvPicPr>
                  <a:picLocks noChangeAspect="1"/>
                </p:cNvPicPr>
                <p:nvPr/>
              </p:nvPicPr>
              <p:blipFill>
                <a:blip r:embed="rId18">
                  <a:extLst/>
                </a:blip>
                <a:stretch>
                  <a:fillRect/>
                </a:stretch>
              </p:blipFill>
              <p:spPr>
                <a:xfrm>
                  <a:off x="228670" y="4973001"/>
                  <a:ext cx="1147367" cy="114736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47" name="pasted-image.png"/>
                <p:cNvPicPr>
                  <a:picLocks noChangeAspect="1"/>
                </p:cNvPicPr>
                <p:nvPr/>
              </p:nvPicPr>
              <p:blipFill>
                <a:blip r:embed="rId19">
                  <a:extLst/>
                </a:blip>
                <a:stretch>
                  <a:fillRect/>
                </a:stretch>
              </p:blipFill>
              <p:spPr>
                <a:xfrm>
                  <a:off x="168028" y="3669109"/>
                  <a:ext cx="1268651" cy="126865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48" name="Shape 448"/>
                <p:cNvSpPr/>
                <p:nvPr/>
              </p:nvSpPr>
              <p:spPr>
                <a:xfrm>
                  <a:off x="1604706" y="4047812"/>
                  <a:ext cx="728838" cy="5112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2500">
                      <a:solidFill>
                        <a:srgbClr val="FFFFFF"/>
                      </a:solidFill>
                      <a:latin typeface="Futura"/>
                      <a:ea typeface="Futura"/>
                      <a:cs typeface="Futura"/>
                      <a:sym typeface="Futura"/>
                    </a:defRPr>
                  </a:lvl1pPr>
                </a:lstStyle>
                <a:p>
                  <a:r>
                    <a:t>NFS</a:t>
                  </a:r>
                </a:p>
              </p:txBody>
            </p:sp>
            <p:sp>
              <p:nvSpPr>
                <p:cNvPr id="449" name="Shape 449"/>
                <p:cNvSpPr/>
                <p:nvPr/>
              </p:nvSpPr>
              <p:spPr>
                <a:xfrm>
                  <a:off x="1604706" y="2800759"/>
                  <a:ext cx="866659" cy="5112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2500">
                      <a:solidFill>
                        <a:srgbClr val="FFFFFF"/>
                      </a:solidFill>
                      <a:latin typeface="Futura"/>
                      <a:ea typeface="Futura"/>
                      <a:cs typeface="Futura"/>
                      <a:sym typeface="Futura"/>
                    </a:defRPr>
                  </a:lvl1pPr>
                </a:lstStyle>
                <a:p>
                  <a:r>
                    <a:t>Local</a:t>
                  </a:r>
                </a:p>
              </p:txBody>
            </p:sp>
            <p:sp>
              <p:nvSpPr>
                <p:cNvPr id="450" name="Shape 450"/>
                <p:cNvSpPr/>
                <p:nvPr/>
              </p:nvSpPr>
              <p:spPr>
                <a:xfrm>
                  <a:off x="1604706" y="1583803"/>
                  <a:ext cx="495364" cy="5112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2500">
                      <a:solidFill>
                        <a:srgbClr val="FFFFFF"/>
                      </a:solidFill>
                      <a:latin typeface="Futura"/>
                      <a:ea typeface="Futura"/>
                      <a:cs typeface="Futura"/>
                      <a:sym typeface="Futura"/>
                    </a:defRPr>
                  </a:lvl1pPr>
                </a:lstStyle>
                <a:p>
                  <a:r>
                    <a:t>S3</a:t>
                  </a:r>
                </a:p>
              </p:txBody>
            </p:sp>
            <p:sp>
              <p:nvSpPr>
                <p:cNvPr id="451" name="Shape 451"/>
                <p:cNvSpPr/>
                <p:nvPr/>
              </p:nvSpPr>
              <p:spPr>
                <a:xfrm>
                  <a:off x="1604706" y="310091"/>
                  <a:ext cx="924175" cy="5112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2500">
                      <a:solidFill>
                        <a:srgbClr val="FFFFFF"/>
                      </a:solidFill>
                      <a:latin typeface="Futura"/>
                      <a:ea typeface="Futura"/>
                      <a:cs typeface="Futura"/>
                      <a:sym typeface="Futura"/>
                    </a:defRPr>
                  </a:lvl1pPr>
                </a:lstStyle>
                <a:p>
                  <a:r>
                    <a:t>HDFS</a:t>
                  </a:r>
                </a:p>
              </p:txBody>
            </p:sp>
          </p:grpSp>
        </p:grpSp>
        <p:sp>
          <p:nvSpPr>
            <p:cNvPr id="454" name="Shape 454"/>
            <p:cNvSpPr/>
            <p:nvPr/>
          </p:nvSpPr>
          <p:spPr>
            <a:xfrm>
              <a:off x="2886864" y="1578912"/>
              <a:ext cx="633786" cy="471753"/>
            </a:xfrm>
            <a:prstGeom prst="rightArrow">
              <a:avLst>
                <a:gd name="adj1" fmla="val 32000"/>
                <a:gd name="adj2" fmla="val 67302"/>
              </a:avLst>
            </a:prstGeom>
            <a:solidFill>
              <a:srgbClr val="181D2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58" name="Group 458"/>
          <p:cNvGrpSpPr/>
          <p:nvPr/>
        </p:nvGrpSpPr>
        <p:grpSpPr>
          <a:xfrm>
            <a:off x="17519419" y="4351091"/>
            <a:ext cx="2269647" cy="1526129"/>
            <a:chOff x="0" y="0"/>
            <a:chExt cx="2269646" cy="1526128"/>
          </a:xfrm>
        </p:grpSpPr>
        <p:pic>
          <p:nvPicPr>
            <p:cNvPr id="456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269647" cy="1430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7" name="Shape 457"/>
            <p:cNvSpPr/>
            <p:nvPr/>
          </p:nvSpPr>
          <p:spPr>
            <a:xfrm>
              <a:off x="1134823" y="1014885"/>
              <a:ext cx="983395" cy="5112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181D2D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POJO</a:t>
              </a:r>
            </a:p>
          </p:txBody>
        </p:sp>
      </p:grpSp>
      <p:grpSp>
        <p:nvGrpSpPr>
          <p:cNvPr id="462" name="Group 462"/>
          <p:cNvGrpSpPr/>
          <p:nvPr/>
        </p:nvGrpSpPr>
        <p:grpSpPr>
          <a:xfrm>
            <a:off x="16368748" y="3244060"/>
            <a:ext cx="3712127" cy="7542460"/>
            <a:chOff x="0" y="0"/>
            <a:chExt cx="3712126" cy="7542458"/>
          </a:xfrm>
        </p:grpSpPr>
        <p:sp>
          <p:nvSpPr>
            <p:cNvPr id="459" name="Shape 459"/>
            <p:cNvSpPr/>
            <p:nvPr/>
          </p:nvSpPr>
          <p:spPr>
            <a:xfrm>
              <a:off x="0" y="2561256"/>
              <a:ext cx="633786" cy="471752"/>
            </a:xfrm>
            <a:prstGeom prst="rightArrow">
              <a:avLst>
                <a:gd name="adj1" fmla="val 32000"/>
                <a:gd name="adj2" fmla="val 67302"/>
              </a:avLst>
            </a:prstGeom>
            <a:solidFill>
              <a:srgbClr val="181D2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858860" y="996962"/>
              <a:ext cx="2853267" cy="6545497"/>
            </a:xfrm>
            <a:prstGeom prst="roundRect">
              <a:avLst>
                <a:gd name="adj" fmla="val 6677"/>
              </a:avLst>
            </a:prstGeom>
            <a:noFill/>
            <a:ln w="25400" cap="flat">
              <a:solidFill>
                <a:srgbClr val="59595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846160" y="-1"/>
              <a:ext cx="1999147" cy="930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500">
                  <a:solidFill>
                    <a:srgbClr val="181D2D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r>
                <a:t>Production</a:t>
              </a:r>
            </a:p>
            <a:p>
              <a:pPr>
                <a:defRPr sz="2500">
                  <a:solidFill>
                    <a:srgbClr val="181D2D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r>
                <a:t>Environments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7" animBg="1" advAuto="0"/>
      <p:bldP spid="414" grpId="4" animBg="1" advAuto="0"/>
      <p:bldP spid="415" grpId="5" animBg="1" advAuto="0"/>
      <p:bldP spid="420" grpId="12" animBg="1" advAuto="0"/>
      <p:bldP spid="421" grpId="6" animBg="1" advAuto="0"/>
      <p:bldP spid="436" grpId="9" animBg="1" advAuto="0"/>
      <p:bldP spid="440" grpId="8" animBg="1" advAuto="0"/>
      <p:bldP spid="455" grpId="3" animBg="1" advAuto="0"/>
      <p:bldP spid="458" grpId="11" animBg="1" advAuto="0"/>
      <p:bldP spid="462" grpId="1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Sparkling Water - </a:t>
            </a:r>
            <a:r>
              <a:rPr dirty="0" smtClean="0"/>
              <a:t>High </a:t>
            </a:r>
            <a:r>
              <a:rPr dirty="0"/>
              <a:t>Level Architecture</a:t>
            </a:r>
          </a:p>
        </p:txBody>
      </p:sp>
      <p:pic>
        <p:nvPicPr>
          <p:cNvPr id="870" name="image8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1299" y="2329020"/>
            <a:ext cx="15096609" cy="10713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Deep </a:t>
            </a:r>
            <a:r>
              <a:rPr dirty="0" smtClean="0"/>
              <a:t>Water</a:t>
            </a:r>
            <a:r>
              <a:rPr lang="en-US" dirty="0" smtClean="0"/>
              <a:t> :</a:t>
            </a:r>
            <a:r>
              <a:rPr dirty="0" smtClean="0"/>
              <a:t> </a:t>
            </a:r>
            <a:r>
              <a:rPr dirty="0"/>
              <a:t>Architecture</a:t>
            </a:r>
          </a:p>
        </p:txBody>
      </p:sp>
      <p:grpSp>
        <p:nvGrpSpPr>
          <p:cNvPr id="1092" name="Group 1092"/>
          <p:cNvGrpSpPr/>
          <p:nvPr/>
        </p:nvGrpSpPr>
        <p:grpSpPr>
          <a:xfrm>
            <a:off x="2666999" y="2286098"/>
            <a:ext cx="19050002" cy="10176695"/>
            <a:chOff x="0" y="0"/>
            <a:chExt cx="19050001" cy="10176694"/>
          </a:xfrm>
        </p:grpSpPr>
        <p:sp>
          <p:nvSpPr>
            <p:cNvPr id="1061" name="Shape 1061"/>
            <p:cNvSpPr/>
            <p:nvPr/>
          </p:nvSpPr>
          <p:spPr>
            <a:xfrm>
              <a:off x="3999816" y="9523914"/>
              <a:ext cx="1526898" cy="652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sz="3200" b="1"/>
              </a:lvl1pPr>
            </a:lstStyle>
            <a:p>
              <a:r>
                <a:t>Node 1</a:t>
              </a: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13610578" y="9523914"/>
              <a:ext cx="1560037" cy="652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sz="3200" b="1"/>
              </a:lvl1pPr>
            </a:lstStyle>
            <a:p>
              <a:r>
                <a:t>Node N</a:t>
              </a: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0" y="2345036"/>
              <a:ext cx="2216559" cy="2229033"/>
            </a:xfrm>
            <a:prstGeom prst="rect">
              <a:avLst/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16833443" y="2358214"/>
              <a:ext cx="2216559" cy="2229033"/>
            </a:xfrm>
            <a:prstGeom prst="rect">
              <a:avLst/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17246318" y="2843760"/>
              <a:ext cx="1193920" cy="1122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ctr">
                <a:defRPr sz="3200"/>
              </a:pPr>
              <a:r>
                <a:t>Scala</a:t>
              </a:r>
              <a:br/>
              <a:r>
                <a:t>Spark</a:t>
              </a:r>
            </a:p>
          </p:txBody>
        </p:sp>
        <p:sp>
          <p:nvSpPr>
            <p:cNvPr id="1066" name="Shape 1066"/>
            <p:cNvSpPr/>
            <p:nvPr/>
          </p:nvSpPr>
          <p:spPr>
            <a:xfrm>
              <a:off x="2117332" y="2329330"/>
              <a:ext cx="5328483" cy="2229031"/>
            </a:xfrm>
            <a:prstGeom prst="rect">
              <a:avLst/>
            </a:prstGeom>
            <a:solidFill>
              <a:srgbClr val="FCE831"/>
            </a:solidFill>
            <a:ln w="76200" cap="flat">
              <a:solidFill>
                <a:srgbClr val="FFFFFF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2117332" y="4725537"/>
              <a:ext cx="5328483" cy="2229031"/>
            </a:xfrm>
            <a:prstGeom prst="rect">
              <a:avLst/>
            </a:prstGeom>
            <a:solidFill>
              <a:srgbClr val="D0CECE"/>
            </a:solidFill>
            <a:ln w="12700" cap="flat">
              <a:noFill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2117332" y="7121745"/>
              <a:ext cx="2601291" cy="2229031"/>
            </a:xfrm>
            <a:prstGeom prst="rect">
              <a:avLst/>
            </a:prstGeom>
            <a:solidFill>
              <a:srgbClr val="FEBE10"/>
            </a:solidFill>
            <a:ln w="12700" cap="flat">
              <a:noFill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3129223" y="2609645"/>
              <a:ext cx="3304700" cy="163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ctr">
                <a:defRPr sz="3200" b="1"/>
              </a:pPr>
              <a:r>
                <a:t>H</a:t>
              </a:r>
              <a:r>
                <a:rPr baseline="-15500"/>
                <a:t>2</a:t>
              </a:r>
              <a:r>
                <a:t>O</a:t>
              </a:r>
              <a:br/>
              <a:r>
                <a:rPr b="0"/>
                <a:t>Java</a:t>
              </a:r>
              <a:endParaRPr sz="4400"/>
            </a:p>
            <a:p>
              <a:pPr algn="ctr">
                <a:defRPr sz="3200"/>
              </a:pPr>
              <a:r>
                <a:t>Execution Engine</a:t>
              </a:r>
            </a:p>
          </p:txBody>
        </p:sp>
        <p:sp>
          <p:nvSpPr>
            <p:cNvPr id="1070" name="Shape 1070"/>
            <p:cNvSpPr/>
            <p:nvPr/>
          </p:nvSpPr>
          <p:spPr>
            <a:xfrm>
              <a:off x="2320265" y="5254424"/>
              <a:ext cx="4922610" cy="1122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ctr">
                <a:defRPr sz="3200"/>
              </a:pPr>
              <a:r>
                <a:t>TensorFlow/mxnet/Caffe</a:t>
              </a:r>
              <a:endParaRPr sz="4000"/>
            </a:p>
            <a:p>
              <a:pPr algn="ctr">
                <a:defRPr sz="3200"/>
              </a:pPr>
              <a:r>
                <a:t>C++</a:t>
              </a:r>
            </a:p>
          </p:txBody>
        </p:sp>
        <p:sp>
          <p:nvSpPr>
            <p:cNvPr id="1071" name="Shape 1071"/>
            <p:cNvSpPr/>
            <p:nvPr/>
          </p:nvSpPr>
          <p:spPr>
            <a:xfrm>
              <a:off x="2926784" y="7841922"/>
              <a:ext cx="982386" cy="652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ctr">
                <a:defRPr sz="3200" b="1"/>
              </a:lvl1pPr>
            </a:lstStyle>
            <a:p>
              <a:r>
                <a:t>GPU</a:t>
              </a:r>
            </a:p>
          </p:txBody>
        </p:sp>
        <p:sp>
          <p:nvSpPr>
            <p:cNvPr id="1072" name="Shape 1072"/>
            <p:cNvSpPr/>
            <p:nvPr/>
          </p:nvSpPr>
          <p:spPr>
            <a:xfrm>
              <a:off x="4908374" y="7121745"/>
              <a:ext cx="2549043" cy="2229031"/>
            </a:xfrm>
            <a:prstGeom prst="rect">
              <a:avLst/>
            </a:prstGeom>
            <a:solidFill>
              <a:srgbClr val="FEBE10"/>
            </a:solidFill>
            <a:ln w="12700" cap="flat">
              <a:noFill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5548647" y="7906968"/>
              <a:ext cx="958176" cy="652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ctr">
                <a:defRPr sz="3200" b="1"/>
              </a:lvl1pPr>
            </a:lstStyle>
            <a:p>
              <a:r>
                <a:t>CPU</a:t>
              </a:r>
            </a:p>
          </p:txBody>
        </p:sp>
        <p:sp>
          <p:nvSpPr>
            <p:cNvPr id="1074" name="Shape 1074"/>
            <p:cNvSpPr/>
            <p:nvPr/>
          </p:nvSpPr>
          <p:spPr>
            <a:xfrm>
              <a:off x="11604190" y="2334902"/>
              <a:ext cx="5328483" cy="2229031"/>
            </a:xfrm>
            <a:prstGeom prst="rect">
              <a:avLst/>
            </a:prstGeom>
            <a:solidFill>
              <a:srgbClr val="FCE831"/>
            </a:solidFill>
            <a:ln w="76200" cap="flat">
              <a:solidFill>
                <a:srgbClr val="FFFFFF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11604190" y="4731110"/>
              <a:ext cx="5328483" cy="2229031"/>
            </a:xfrm>
            <a:prstGeom prst="rect">
              <a:avLst/>
            </a:prstGeom>
            <a:solidFill>
              <a:srgbClr val="D0CECE"/>
            </a:solidFill>
            <a:ln w="12700" cap="flat">
              <a:noFill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11604190" y="7127318"/>
              <a:ext cx="2601291" cy="2229031"/>
            </a:xfrm>
            <a:prstGeom prst="rect">
              <a:avLst/>
            </a:prstGeom>
            <a:solidFill>
              <a:srgbClr val="FEBE10"/>
            </a:solidFill>
            <a:ln w="12700" cap="flat">
              <a:noFill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11807125" y="5259994"/>
              <a:ext cx="4922610" cy="1122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ctr">
                <a:defRPr sz="3200"/>
              </a:pPr>
              <a:r>
                <a:t>TensorFlow/mxnet/Caffe</a:t>
              </a:r>
              <a:endParaRPr sz="4000"/>
            </a:p>
            <a:p>
              <a:pPr algn="ctr">
                <a:defRPr sz="3200"/>
              </a:pPr>
              <a:r>
                <a:t>C++</a:t>
              </a:r>
            </a:p>
          </p:txBody>
        </p:sp>
        <p:sp>
          <p:nvSpPr>
            <p:cNvPr id="1078" name="Shape 1078"/>
            <p:cNvSpPr/>
            <p:nvPr/>
          </p:nvSpPr>
          <p:spPr>
            <a:xfrm>
              <a:off x="12413643" y="7847492"/>
              <a:ext cx="982385" cy="652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ctr">
                <a:defRPr sz="3200" b="1"/>
              </a:lvl1pPr>
            </a:lstStyle>
            <a:p>
              <a:r>
                <a:t>GPU</a:t>
              </a:r>
            </a:p>
          </p:txBody>
        </p:sp>
        <p:sp>
          <p:nvSpPr>
            <p:cNvPr id="1079" name="Shape 1079"/>
            <p:cNvSpPr/>
            <p:nvPr/>
          </p:nvSpPr>
          <p:spPr>
            <a:xfrm>
              <a:off x="14395232" y="7127318"/>
              <a:ext cx="2549044" cy="2229031"/>
            </a:xfrm>
            <a:prstGeom prst="rect">
              <a:avLst/>
            </a:prstGeom>
            <a:solidFill>
              <a:srgbClr val="FEBE10"/>
            </a:solidFill>
            <a:ln w="12700" cap="flat">
              <a:noFill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15035507" y="7912537"/>
              <a:ext cx="958177" cy="652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ctr">
                <a:defRPr sz="3200" b="1"/>
              </a:lvl1pPr>
            </a:lstStyle>
            <a:p>
              <a:r>
                <a:t>CPU</a:t>
              </a:r>
            </a:p>
          </p:txBody>
        </p:sp>
        <p:sp>
          <p:nvSpPr>
            <p:cNvPr id="1081" name="Shape 1081"/>
            <p:cNvSpPr/>
            <p:nvPr/>
          </p:nvSpPr>
          <p:spPr>
            <a:xfrm>
              <a:off x="7952616" y="3243232"/>
              <a:ext cx="3292889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defRPr sz="3600"/>
              </a:pPr>
              <a:endParaRPr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8942736" y="2551704"/>
              <a:ext cx="901820" cy="652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sz="3200"/>
              </a:lvl1pPr>
            </a:lstStyle>
            <a:p>
              <a:r>
                <a:t>RPC</a:t>
              </a:r>
            </a:p>
          </p:txBody>
        </p:sp>
        <p:sp>
          <p:nvSpPr>
            <p:cNvPr id="1083" name="Shape 1083"/>
            <p:cNvSpPr/>
            <p:nvPr/>
          </p:nvSpPr>
          <p:spPr>
            <a:xfrm>
              <a:off x="7701164" y="680906"/>
              <a:ext cx="4460002" cy="652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sz="3200"/>
              </a:lvl1pPr>
            </a:lstStyle>
            <a:p>
              <a:r>
                <a:t>R/Py/Flow/Scala client</a:t>
              </a:r>
            </a:p>
          </p:txBody>
        </p:sp>
        <p:sp>
          <p:nvSpPr>
            <p:cNvPr id="1084" name="Shape 1084"/>
            <p:cNvSpPr/>
            <p:nvPr/>
          </p:nvSpPr>
          <p:spPr>
            <a:xfrm flipV="1">
              <a:off x="4974612" y="1416538"/>
              <a:ext cx="745887" cy="75008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defRPr sz="3600"/>
              </a:pPr>
              <a:endParaRPr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2220256" y="1184024"/>
              <a:ext cx="2216468" cy="1122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>
                <a:defRPr sz="3200"/>
              </a:pPr>
              <a:r>
                <a:t>REST API</a:t>
              </a:r>
              <a:endParaRPr sz="4200"/>
            </a:p>
            <a:p>
              <a:pPr>
                <a:defRPr sz="3200"/>
              </a:pPr>
              <a:r>
                <a:t>Web server</a:t>
              </a:r>
            </a:p>
          </p:txBody>
        </p:sp>
        <p:sp>
          <p:nvSpPr>
            <p:cNvPr id="1086" name="Shape 1086"/>
            <p:cNvSpPr/>
            <p:nvPr/>
          </p:nvSpPr>
          <p:spPr>
            <a:xfrm>
              <a:off x="12635332" y="2551703"/>
              <a:ext cx="3304699" cy="163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ctr">
                <a:defRPr sz="3200" b="1"/>
              </a:pPr>
              <a:r>
                <a:t>H</a:t>
              </a:r>
              <a:r>
                <a:rPr baseline="-15500"/>
                <a:t>2</a:t>
              </a:r>
              <a:r>
                <a:t>O</a:t>
              </a:r>
              <a:br/>
              <a:r>
                <a:rPr b="0"/>
                <a:t>Java</a:t>
              </a:r>
              <a:endParaRPr sz="4400"/>
            </a:p>
            <a:p>
              <a:pPr algn="ctr">
                <a:defRPr sz="3200"/>
              </a:pPr>
              <a:r>
                <a:t>Execution Engine</a:t>
              </a:r>
            </a:p>
          </p:txBody>
        </p:sp>
        <p:sp>
          <p:nvSpPr>
            <p:cNvPr id="1087" name="Shape 1087"/>
            <p:cNvSpPr/>
            <p:nvPr/>
          </p:nvSpPr>
          <p:spPr>
            <a:xfrm>
              <a:off x="7878557" y="4318934"/>
              <a:ext cx="3292888" cy="3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defRPr sz="3600"/>
              </a:pP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7878557" y="4485771"/>
              <a:ext cx="3053280" cy="652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sz="3200"/>
              </a:lvl1pPr>
            </a:lstStyle>
            <a:p>
              <a:r>
                <a:t>grpc/MPI/RDMA</a:t>
              </a:r>
            </a:p>
          </p:txBody>
        </p:sp>
        <p:sp>
          <p:nvSpPr>
            <p:cNvPr id="1089" name="Shape 1089"/>
            <p:cNvSpPr/>
            <p:nvPr/>
          </p:nvSpPr>
          <p:spPr>
            <a:xfrm>
              <a:off x="7886117" y="5394636"/>
              <a:ext cx="3292890" cy="2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defRPr sz="3600"/>
              </a:pP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412872" y="2830582"/>
              <a:ext cx="1193920" cy="1122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ctr">
                <a:defRPr sz="3200"/>
              </a:pPr>
              <a:r>
                <a:t>Scala</a:t>
              </a:r>
              <a:br/>
              <a:r>
                <a:t>Spark</a:t>
              </a:r>
            </a:p>
          </p:txBody>
        </p:sp>
        <p:pic>
          <p:nvPicPr>
            <p:cNvPr id="1091" name="image7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817162" y="0"/>
              <a:ext cx="1640253" cy="16494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/>
          </p:cNvSpPr>
          <p:nvPr>
            <p:ph type="ctrTitle"/>
          </p:nvPr>
        </p:nvSpPr>
        <p:spPr>
          <a:xfrm>
            <a:off x="4512874" y="5223712"/>
            <a:ext cx="15358251" cy="3268576"/>
          </a:xfrm>
          <a:prstGeom prst="rect">
            <a:avLst/>
          </a:prstGeom>
        </p:spPr>
        <p:txBody>
          <a:bodyPr/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dirty="0" smtClean="0"/>
              <a:t>H2O Installation</a:t>
            </a:r>
            <a:endParaRPr dirty="0"/>
          </a:p>
        </p:txBody>
      </p:sp>
      <p:sp>
        <p:nvSpPr>
          <p:cNvPr id="3" name="Oval Callout 2"/>
          <p:cNvSpPr/>
          <p:nvPr/>
        </p:nvSpPr>
        <p:spPr>
          <a:xfrm>
            <a:off x="22571243" y="11934345"/>
            <a:ext cx="1443790" cy="1558049"/>
          </a:xfrm>
          <a:prstGeom prst="wedgeEllipseCallout">
            <a:avLst>
              <a:gd name="adj1" fmla="val 61310"/>
              <a:gd name="adj2" fmla="val 45202"/>
            </a:avLst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519099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577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H2O Intro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Installation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Using H2O from FLOW, R &amp; Python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Data munging in H2O with Python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2 examples of machine learning problems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GBM, GLM, DRF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Understanding Models, improvements,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Machine learning production pipeline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7900" y="1917836"/>
            <a:ext cx="7463659" cy="7788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87900" y="9879705"/>
            <a:ext cx="765754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dirty="0"/>
              <a:t>H2O.ai is a Visionary in </a:t>
            </a:r>
            <a:r>
              <a:rPr lang="en-US" dirty="0" smtClean="0"/>
              <a:t>the Gartner</a:t>
            </a:r>
            <a:r>
              <a:rPr lang="en-US" dirty="0"/>
              <a:t> Magic </a:t>
            </a:r>
            <a:r>
              <a:rPr lang="en-US" dirty="0" smtClean="0"/>
              <a:t>Quadrant</a:t>
            </a:r>
          </a:p>
          <a:p>
            <a:r>
              <a:rPr lang="en-US" dirty="0" smtClean="0"/>
              <a:t>for </a:t>
            </a:r>
            <a:r>
              <a:rPr lang="en-US" dirty="0"/>
              <a:t>Data Science </a:t>
            </a:r>
            <a:r>
              <a:rPr lang="en-US" dirty="0" smtClean="0"/>
              <a:t>Platforms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7900" y="10844072"/>
            <a:ext cx="1879383" cy="4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755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covered with H2O Installation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Installation, using H2O with R &amp; Python</a:t>
            </a:r>
          </a:p>
          <a:p>
            <a:pPr lvl="1"/>
            <a:r>
              <a:rPr lang="en-US" dirty="0" smtClean="0"/>
              <a:t>Installation H2O</a:t>
            </a:r>
          </a:p>
          <a:p>
            <a:pPr lvl="2"/>
            <a:r>
              <a:rPr lang="en-US" dirty="0" smtClean="0"/>
              <a:t>Help </a:t>
            </a:r>
            <a:r>
              <a:rPr lang="mr-IN" dirty="0" smtClean="0"/>
              <a:t>–</a:t>
            </a:r>
            <a:r>
              <a:rPr lang="en-US" dirty="0" smtClean="0"/>
              <a:t> help(h2o.init), h2o.cluster_status()</a:t>
            </a:r>
          </a:p>
          <a:p>
            <a:pPr lvl="1"/>
            <a:r>
              <a:rPr lang="en-US" dirty="0" smtClean="0"/>
              <a:t>H2O </a:t>
            </a:r>
            <a:r>
              <a:rPr lang="en-US" dirty="0" err="1"/>
              <a:t>G</a:t>
            </a:r>
            <a:r>
              <a:rPr lang="en-US" dirty="0" err="1" smtClean="0"/>
              <a:t>ithub</a:t>
            </a:r>
            <a:r>
              <a:rPr lang="en-US" dirty="0" smtClean="0"/>
              <a:t> repo</a:t>
            </a:r>
          </a:p>
          <a:p>
            <a:pPr lvl="2"/>
            <a:r>
              <a:rPr lang="en-US" dirty="0" smtClean="0"/>
              <a:t>Source code - glance</a:t>
            </a:r>
          </a:p>
          <a:p>
            <a:pPr lvl="1"/>
            <a:r>
              <a:rPr lang="en-US" dirty="0" smtClean="0"/>
              <a:t>R package installation</a:t>
            </a:r>
          </a:p>
          <a:p>
            <a:pPr lvl="1"/>
            <a:r>
              <a:rPr lang="en-US" dirty="0" smtClean="0"/>
              <a:t>Python Package Installation</a:t>
            </a:r>
          </a:p>
          <a:p>
            <a:pPr lvl="1"/>
            <a:r>
              <a:rPr lang="en-US" dirty="0" smtClean="0"/>
              <a:t>Connecting H2O from R</a:t>
            </a:r>
          </a:p>
          <a:p>
            <a:pPr lvl="1"/>
            <a:r>
              <a:rPr lang="en-US" dirty="0" smtClean="0"/>
              <a:t>Connecting H2O from Python</a:t>
            </a:r>
          </a:p>
          <a:p>
            <a:pPr lvl="1"/>
            <a:endParaRPr lang="en-US" dirty="0"/>
          </a:p>
        </p:txBody>
      </p:sp>
      <p:sp>
        <p:nvSpPr>
          <p:cNvPr id="4" name="Oval Callout 3"/>
          <p:cNvSpPr/>
          <p:nvPr/>
        </p:nvSpPr>
        <p:spPr>
          <a:xfrm>
            <a:off x="22571243" y="11934345"/>
            <a:ext cx="1443790" cy="1558049"/>
          </a:xfrm>
          <a:prstGeom prst="wedgeEllipseCallout">
            <a:avLst>
              <a:gd name="adj1" fmla="val 61310"/>
              <a:gd name="adj2" fmla="val 45202"/>
            </a:avLst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74886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/>
          </p:cNvSpPr>
          <p:nvPr>
            <p:ph type="ctrTitle"/>
          </p:nvPr>
        </p:nvSpPr>
        <p:spPr>
          <a:xfrm>
            <a:off x="4512874" y="5223712"/>
            <a:ext cx="15358251" cy="3268576"/>
          </a:xfrm>
          <a:prstGeom prst="rect">
            <a:avLst/>
          </a:prstGeom>
        </p:spPr>
        <p:txBody>
          <a:bodyPr/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dirty="0" smtClean="0"/>
              <a:t>H2O FLOW DEMO</a:t>
            </a:r>
            <a:endParaRPr dirty="0"/>
          </a:p>
        </p:txBody>
      </p:sp>
      <p:sp>
        <p:nvSpPr>
          <p:cNvPr id="3" name="Oval Callout 2"/>
          <p:cNvSpPr/>
          <p:nvPr/>
        </p:nvSpPr>
        <p:spPr>
          <a:xfrm>
            <a:off x="22571243" y="11934345"/>
            <a:ext cx="1443790" cy="1558049"/>
          </a:xfrm>
          <a:prstGeom prst="wedgeEllipseCallout">
            <a:avLst>
              <a:gd name="adj1" fmla="val 61310"/>
              <a:gd name="adj2" fmla="val 45202"/>
            </a:avLst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80577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covered in FLOW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FLOW Intro</a:t>
            </a:r>
          </a:p>
          <a:p>
            <a:r>
              <a:rPr lang="en-US" dirty="0" smtClean="0"/>
              <a:t>Running Examples</a:t>
            </a:r>
          </a:p>
          <a:p>
            <a:r>
              <a:rPr lang="en-US" dirty="0" smtClean="0"/>
              <a:t>Generating Data</a:t>
            </a:r>
          </a:p>
          <a:p>
            <a:r>
              <a:rPr lang="en-US" dirty="0" smtClean="0"/>
              <a:t>Working with UI, Cell, Running FLOW Script</a:t>
            </a:r>
          </a:p>
          <a:p>
            <a:r>
              <a:rPr lang="en-US" dirty="0" smtClean="0"/>
              <a:t>Importing Data</a:t>
            </a:r>
          </a:p>
          <a:p>
            <a:pPr lvl="1"/>
            <a:r>
              <a:rPr lang="en-US" dirty="0" smtClean="0"/>
              <a:t>Chunk Distribution</a:t>
            </a:r>
          </a:p>
          <a:p>
            <a:pPr lvl="1"/>
            <a:r>
              <a:rPr lang="en-US" dirty="0" smtClean="0"/>
              <a:t>Feature analysis</a:t>
            </a:r>
          </a:p>
          <a:p>
            <a:r>
              <a:rPr lang="en-US" dirty="0" smtClean="0"/>
              <a:t>Building models from imported data</a:t>
            </a:r>
          </a:p>
          <a:p>
            <a:r>
              <a:rPr lang="en-US" dirty="0" smtClean="0"/>
              <a:t>Understanding models</a:t>
            </a:r>
          </a:p>
          <a:p>
            <a:pPr lvl="1"/>
            <a:r>
              <a:rPr lang="en-US" dirty="0" smtClean="0"/>
              <a:t>Binary Model, POJO, MOJO</a:t>
            </a:r>
          </a:p>
          <a:p>
            <a:r>
              <a:rPr lang="en-US" dirty="0" smtClean="0"/>
              <a:t>Listing all Jobs</a:t>
            </a:r>
          </a:p>
          <a:p>
            <a:r>
              <a:rPr lang="en-US" dirty="0" smtClean="0"/>
              <a:t>Using HELP</a:t>
            </a:r>
          </a:p>
          <a:p>
            <a:r>
              <a:rPr lang="en-US" dirty="0" smtClean="0"/>
              <a:t>Understanding RESTful Interface</a:t>
            </a:r>
          </a:p>
          <a:p>
            <a:r>
              <a:rPr lang="en-US" dirty="0" smtClean="0"/>
              <a:t>Reading Logs, Water Meter (CPU analysis), Stack Trace etc.</a:t>
            </a:r>
            <a:endParaRPr lang="en-US" dirty="0"/>
          </a:p>
        </p:txBody>
      </p:sp>
      <p:sp>
        <p:nvSpPr>
          <p:cNvPr id="4" name="Oval Callout 3"/>
          <p:cNvSpPr/>
          <p:nvPr/>
        </p:nvSpPr>
        <p:spPr>
          <a:xfrm>
            <a:off x="22571243" y="11934345"/>
            <a:ext cx="1443790" cy="1558049"/>
          </a:xfrm>
          <a:prstGeom prst="wedgeEllipseCallout">
            <a:avLst>
              <a:gd name="adj1" fmla="val 61310"/>
              <a:gd name="adj2" fmla="val 45202"/>
            </a:avLst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02002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/>
          </p:cNvSpPr>
          <p:nvPr>
            <p:ph type="ctrTitle"/>
          </p:nvPr>
        </p:nvSpPr>
        <p:spPr>
          <a:xfrm>
            <a:off x="4512874" y="5223712"/>
            <a:ext cx="15358251" cy="326857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dirty="0" smtClean="0"/>
              <a:t>Data manipulation between H2O, R &amp; python</a:t>
            </a:r>
            <a:endParaRPr dirty="0"/>
          </a:p>
        </p:txBody>
      </p:sp>
      <p:sp>
        <p:nvSpPr>
          <p:cNvPr id="3" name="Oval Callout 2"/>
          <p:cNvSpPr/>
          <p:nvPr/>
        </p:nvSpPr>
        <p:spPr>
          <a:xfrm>
            <a:off x="22571243" y="11934345"/>
            <a:ext cx="1443790" cy="1558049"/>
          </a:xfrm>
          <a:prstGeom prst="wedgeEllipseCallout">
            <a:avLst>
              <a:gd name="adj1" fmla="val 61310"/>
              <a:gd name="adj2" fmla="val 45202"/>
            </a:avLst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09165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manipulation between H2O, R,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 data in between H2O, python, R and others..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22571243" y="11934345"/>
            <a:ext cx="1443790" cy="1558049"/>
          </a:xfrm>
          <a:prstGeom prst="wedgeEllipseCallout">
            <a:avLst>
              <a:gd name="adj1" fmla="val 61310"/>
              <a:gd name="adj2" fmla="val 45202"/>
            </a:avLst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476459" y="6460470"/>
            <a:ext cx="13179287" cy="4662638"/>
            <a:chOff x="5602356" y="8050731"/>
            <a:chExt cx="13179287" cy="4662638"/>
          </a:xfrm>
        </p:grpSpPr>
        <p:grpSp>
          <p:nvGrpSpPr>
            <p:cNvPr id="10" name="Group 9"/>
            <p:cNvGrpSpPr/>
            <p:nvPr/>
          </p:nvGrpSpPr>
          <p:grpSpPr>
            <a:xfrm>
              <a:off x="5602356" y="8050731"/>
              <a:ext cx="13179287" cy="4662638"/>
              <a:chOff x="5546035" y="8209722"/>
              <a:chExt cx="13179287" cy="4662638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5546035" y="9647015"/>
                <a:ext cx="1470991" cy="1021554"/>
              </a:xfrm>
              <a:prstGeom prst="roundRect">
                <a:avLst/>
              </a:prstGeom>
              <a:solidFill>
                <a:srgbClr val="FFFFFF"/>
              </a:solidFill>
              <a:ln w="50800" cap="flat">
                <a:solidFill>
                  <a:srgbClr val="073779"/>
                </a:solidFill>
                <a:prstDash val="solid"/>
                <a:round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8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H2O</a:t>
                </a:r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0595112" y="9647016"/>
                <a:ext cx="8130210" cy="1021554"/>
              </a:xfrm>
              <a:prstGeom prst="roundRect">
                <a:avLst/>
              </a:prstGeom>
              <a:solidFill>
                <a:srgbClr val="FFFFFF"/>
              </a:solidFill>
              <a:ln w="50800" cap="flat">
                <a:solidFill>
                  <a:srgbClr val="073779"/>
                </a:solidFill>
                <a:prstDash val="solid"/>
                <a:round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8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R, python, Java,</a:t>
                </a:r>
                <a:r>
                  <a:rPr kumimoji="0" lang="en-US" sz="4800" b="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 Scala, etc.. </a:t>
                </a:r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8" name="Curved Down Arrow 7"/>
              <p:cNvSpPr/>
              <p:nvPr/>
            </p:nvSpPr>
            <p:spPr>
              <a:xfrm>
                <a:off x="6003235" y="8209722"/>
                <a:ext cx="10277061" cy="1437293"/>
              </a:xfrm>
              <a:prstGeom prst="curvedDownArrow">
                <a:avLst/>
              </a:prstGeom>
              <a:solidFill>
                <a:srgbClr val="FFFFFF"/>
              </a:solidFill>
              <a:ln w="50800" cap="flat">
                <a:solidFill>
                  <a:srgbClr val="073779"/>
                </a:solidFill>
                <a:prstDash val="solid"/>
                <a:round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9" name="Curved Up Arrow 8"/>
              <p:cNvSpPr/>
              <p:nvPr/>
            </p:nvSpPr>
            <p:spPr>
              <a:xfrm flipH="1">
                <a:off x="5688496" y="10725508"/>
                <a:ext cx="10591800" cy="2146852"/>
              </a:xfrm>
              <a:prstGeom prst="curvedUpArrow">
                <a:avLst/>
              </a:prstGeom>
              <a:solidFill>
                <a:srgbClr val="FFFFFF"/>
              </a:solidFill>
              <a:ln w="50800" cap="flat">
                <a:solidFill>
                  <a:srgbClr val="073779"/>
                </a:solidFill>
                <a:prstDash val="solid"/>
                <a:round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9991826" y="11186145"/>
              <a:ext cx="2412520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360</a:t>
              </a:r>
              <a:r>
                <a:rPr kumimoji="0" lang="en-US" sz="4400" b="0" i="0" u="none" strike="noStrike" cap="none" spc="0" normalizeH="0" baseline="3000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0</a:t>
              </a:r>
              <a:r>
                <a:rPr kumimoji="0" lang="en-US" sz="44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View</a:t>
              </a:r>
              <a:endPara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7007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manipulation between H2O, R,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Import data in python</a:t>
            </a:r>
          </a:p>
          <a:p>
            <a:pPr lvl="1"/>
            <a:r>
              <a:rPr lang="en-US" dirty="0"/>
              <a:t>import pandas as </a:t>
            </a:r>
            <a:r>
              <a:rPr lang="en-US" dirty="0" err="1" smtClean="0"/>
              <a:t>pd</a:t>
            </a:r>
            <a:endParaRPr lang="en-US" dirty="0" smtClean="0"/>
          </a:p>
          <a:p>
            <a:pPr lvl="2"/>
            <a:r>
              <a:rPr lang="en-US" sz="3800" dirty="0" err="1" smtClean="0"/>
              <a:t>datasetpath</a:t>
            </a:r>
            <a:r>
              <a:rPr lang="en-US" sz="3800" dirty="0" smtClean="0"/>
              <a:t> </a:t>
            </a:r>
            <a:r>
              <a:rPr lang="en-US" sz="3800" dirty="0"/>
              <a:t>= "/</a:t>
            </a:r>
            <a:r>
              <a:rPr lang="en-US" sz="3800" dirty="0" smtClean="0"/>
              <a:t>Users/</a:t>
            </a:r>
            <a:r>
              <a:rPr lang="en-US" sz="3800" dirty="0" err="1" smtClean="0"/>
              <a:t>avkashchauhan</a:t>
            </a:r>
            <a:r>
              <a:rPr lang="en-US" sz="3800" dirty="0" smtClean="0"/>
              <a:t>/tools/datasets/kaggle-imdb-word2vec”</a:t>
            </a:r>
          </a:p>
          <a:p>
            <a:pPr lvl="2"/>
            <a:r>
              <a:rPr lang="en-US" sz="3800" dirty="0" err="1" smtClean="0"/>
              <a:t>train_data</a:t>
            </a:r>
            <a:r>
              <a:rPr lang="en-US" sz="3800" dirty="0" smtClean="0"/>
              <a:t> </a:t>
            </a:r>
            <a:r>
              <a:rPr lang="en-US" sz="3800" dirty="0"/>
              <a:t>= </a:t>
            </a:r>
            <a:r>
              <a:rPr lang="en-US" sz="3800" dirty="0" err="1"/>
              <a:t>pd.read_csv</a:t>
            </a:r>
            <a:r>
              <a:rPr lang="en-US" sz="3800" dirty="0"/>
              <a:t>(</a:t>
            </a:r>
            <a:r>
              <a:rPr lang="en-US" sz="3800" dirty="0" err="1"/>
              <a:t>datasetpath</a:t>
            </a:r>
            <a:r>
              <a:rPr lang="en-US" sz="3800" dirty="0"/>
              <a:t> + "/</a:t>
            </a:r>
            <a:r>
              <a:rPr lang="en-US" sz="3800" dirty="0" err="1"/>
              <a:t>labeledTrainData.tsv</a:t>
            </a:r>
            <a:r>
              <a:rPr lang="en-US" sz="3800" dirty="0"/>
              <a:t>", header=0, delimiter="\t", quoting=3</a:t>
            </a:r>
            <a:r>
              <a:rPr lang="en-US" sz="3800" dirty="0" smtClean="0"/>
              <a:t>)</a:t>
            </a:r>
          </a:p>
          <a:p>
            <a:pPr lvl="1"/>
            <a:r>
              <a:rPr lang="en-US" dirty="0" smtClean="0"/>
              <a:t>h2o.ls()</a:t>
            </a:r>
            <a:endParaRPr lang="en-US" sz="3800" dirty="0" smtClean="0"/>
          </a:p>
          <a:p>
            <a:pPr lvl="1"/>
            <a:r>
              <a:rPr lang="en-US" dirty="0" err="1" smtClean="0"/>
              <a:t>train_data.describe</a:t>
            </a:r>
            <a:r>
              <a:rPr lang="en-US" dirty="0" smtClean="0"/>
              <a:t>()</a:t>
            </a:r>
          </a:p>
          <a:p>
            <a:pPr lvl="1"/>
            <a:r>
              <a:rPr lang="en-US" dirty="0"/>
              <a:t>train_data_h2o = h2o.H2OFrame(</a:t>
            </a:r>
            <a:r>
              <a:rPr lang="en-US" dirty="0" err="1"/>
              <a:t>train_data</a:t>
            </a:r>
            <a:r>
              <a:rPr lang="en-US" dirty="0"/>
              <a:t>, </a:t>
            </a:r>
            <a:r>
              <a:rPr lang="en-US" dirty="0" err="1"/>
              <a:t>destination_frame</a:t>
            </a:r>
            <a:r>
              <a:rPr lang="en-US" dirty="0"/>
              <a:t> = "train_data_h2o</a:t>
            </a:r>
            <a:r>
              <a:rPr lang="en-US" dirty="0" smtClean="0"/>
              <a:t>")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2o.ls()</a:t>
            </a:r>
          </a:p>
          <a:p>
            <a:pPr lvl="1"/>
            <a:r>
              <a:rPr lang="en-US" dirty="0" smtClean="0"/>
              <a:t>train_data_h2o.describe()</a:t>
            </a:r>
          </a:p>
          <a:p>
            <a:pPr lvl="1"/>
            <a:r>
              <a:rPr lang="en-US" dirty="0" smtClean="0"/>
              <a:t>Now Look the same frame in the FLOW - </a:t>
            </a:r>
            <a:r>
              <a:rPr lang="en-US" b="1" dirty="0" err="1" smtClean="0"/>
              <a:t>getFrames</a:t>
            </a:r>
            <a:endParaRPr lang="en-US" b="1" dirty="0" smtClean="0"/>
          </a:p>
          <a:p>
            <a:r>
              <a:rPr lang="en-US" dirty="0" smtClean="0"/>
              <a:t>In R</a:t>
            </a:r>
          </a:p>
          <a:p>
            <a:r>
              <a:rPr lang="en-US" dirty="0" smtClean="0"/>
              <a:t>&gt; h2o.ls()</a:t>
            </a:r>
          </a:p>
          <a:p>
            <a:r>
              <a:rPr lang="en-US" dirty="0" smtClean="0"/>
              <a:t>&gt; </a:t>
            </a:r>
            <a:r>
              <a:rPr lang="en-US" dirty="0" err="1" smtClean="0"/>
              <a:t>rdf</a:t>
            </a:r>
            <a:r>
              <a:rPr lang="en-US" dirty="0" smtClean="0"/>
              <a:t> </a:t>
            </a:r>
            <a:r>
              <a:rPr lang="en-US" dirty="0"/>
              <a:t>= h2o.getFrame("train_data_h2o")</a:t>
            </a:r>
            <a:endParaRPr lang="en-US" dirty="0" smtClean="0"/>
          </a:p>
          <a:p>
            <a:r>
              <a:rPr lang="en-US" dirty="0" smtClean="0"/>
              <a:t>&gt; </a:t>
            </a:r>
            <a:r>
              <a:rPr lang="en-US" dirty="0" err="1" smtClean="0"/>
              <a:t>rdf</a:t>
            </a:r>
            <a:endParaRPr lang="en-US" dirty="0" smtClean="0"/>
          </a:p>
          <a:p>
            <a:r>
              <a:rPr lang="en-US" dirty="0" smtClean="0"/>
              <a:t>&gt; summary(</a:t>
            </a:r>
            <a:r>
              <a:rPr lang="en-US" dirty="0" err="1" smtClean="0"/>
              <a:t>rdf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Oval Callout 3"/>
          <p:cNvSpPr/>
          <p:nvPr/>
        </p:nvSpPr>
        <p:spPr>
          <a:xfrm>
            <a:off x="22571243" y="11934345"/>
            <a:ext cx="1443790" cy="1558049"/>
          </a:xfrm>
          <a:prstGeom prst="wedgeEllipseCallout">
            <a:avLst>
              <a:gd name="adj1" fmla="val 61310"/>
              <a:gd name="adj2" fmla="val 45202"/>
            </a:avLst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Cloud Callout 4"/>
          <p:cNvSpPr/>
          <p:nvPr/>
        </p:nvSpPr>
        <p:spPr>
          <a:xfrm>
            <a:off x="20212228" y="1960332"/>
            <a:ext cx="3558207" cy="1405530"/>
          </a:xfrm>
          <a:prstGeom prst="cloudCallout">
            <a:avLst/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Part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69370" y="12605620"/>
            <a:ext cx="1359346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/>
              <a:t>Reference: http://localhost:8888/notebooks/H2O-start-test-and-data-switch-python-r.ipynb</a:t>
            </a: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4235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manipulation between H2O, R,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Import data in R</a:t>
            </a:r>
          </a:p>
          <a:p>
            <a:pPr lvl="1"/>
            <a:r>
              <a:rPr lang="en-US" dirty="0" smtClean="0"/>
              <a:t>&gt; iris</a:t>
            </a:r>
          </a:p>
          <a:p>
            <a:pPr lvl="1"/>
            <a:r>
              <a:rPr lang="en-US" dirty="0" smtClean="0"/>
              <a:t>&gt; </a:t>
            </a:r>
            <a:r>
              <a:rPr lang="en-US" dirty="0" err="1"/>
              <a:t>m</a:t>
            </a:r>
            <a:r>
              <a:rPr lang="en-US" dirty="0" err="1" smtClean="0"/>
              <a:t>ydf</a:t>
            </a:r>
            <a:r>
              <a:rPr lang="en-US" dirty="0" smtClean="0"/>
              <a:t> =  as.h2o(iris)</a:t>
            </a:r>
          </a:p>
          <a:p>
            <a:pPr lvl="2"/>
            <a:r>
              <a:rPr lang="en-US" dirty="0" smtClean="0"/>
              <a:t>This frame will be imported as iris original frame name</a:t>
            </a:r>
          </a:p>
          <a:p>
            <a:pPr lvl="1"/>
            <a:r>
              <a:rPr lang="en-US" dirty="0" smtClean="0"/>
              <a:t>&gt; summary(</a:t>
            </a:r>
            <a:r>
              <a:rPr lang="en-US" dirty="0" err="1" smtClean="0"/>
              <a:t>mydf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&gt; summary(iris)</a:t>
            </a:r>
          </a:p>
          <a:p>
            <a:pPr lvl="1"/>
            <a:r>
              <a:rPr lang="en-US" dirty="0" smtClean="0"/>
              <a:t>&gt; h2o.ls()</a:t>
            </a:r>
          </a:p>
          <a:p>
            <a:pPr lvl="2"/>
            <a:r>
              <a:rPr lang="en-US" dirty="0" smtClean="0"/>
              <a:t>You will see the </a:t>
            </a:r>
            <a:r>
              <a:rPr lang="en-US" b="1" dirty="0" smtClean="0"/>
              <a:t>iris</a:t>
            </a:r>
            <a:r>
              <a:rPr lang="en-US" dirty="0" smtClean="0"/>
              <a:t> entry as h2o frames list </a:t>
            </a:r>
          </a:p>
          <a:p>
            <a:pPr lvl="2"/>
            <a:r>
              <a:rPr lang="en-US" dirty="0" smtClean="0"/>
              <a:t>Check FLOW as well and you will see iris there too</a:t>
            </a:r>
          </a:p>
          <a:p>
            <a:pPr lvl="1"/>
            <a:r>
              <a:rPr lang="en-US" dirty="0" smtClean="0"/>
              <a:t>&gt; </a:t>
            </a:r>
            <a:r>
              <a:rPr lang="en-US" dirty="0" err="1"/>
              <a:t>mydf</a:t>
            </a:r>
            <a:r>
              <a:rPr lang="en-US" dirty="0"/>
              <a:t> =  </a:t>
            </a:r>
            <a:r>
              <a:rPr lang="en-US" dirty="0" smtClean="0"/>
              <a:t>as.h2o(iris, </a:t>
            </a:r>
            <a:r>
              <a:rPr lang="en-US" dirty="0" err="1" smtClean="0"/>
              <a:t>destination_frame</a:t>
            </a:r>
            <a:r>
              <a:rPr lang="en-US" dirty="0" smtClean="0"/>
              <a:t> = “</a:t>
            </a:r>
            <a:r>
              <a:rPr lang="en-US" dirty="0" err="1" smtClean="0"/>
              <a:t>mydf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&gt; h2o.ls()</a:t>
            </a:r>
          </a:p>
          <a:p>
            <a:pPr lvl="1"/>
            <a:r>
              <a:rPr lang="en-US" dirty="0" smtClean="0"/>
              <a:t>In Python</a:t>
            </a:r>
          </a:p>
          <a:p>
            <a:pPr lvl="2"/>
            <a:r>
              <a:rPr lang="en-US" dirty="0"/>
              <a:t>h</a:t>
            </a:r>
            <a:r>
              <a:rPr lang="en-US" dirty="0" smtClean="0"/>
              <a:t>2o.ls()</a:t>
            </a:r>
          </a:p>
          <a:p>
            <a:pPr lvl="2"/>
            <a:r>
              <a:rPr lang="en-US" dirty="0" err="1"/>
              <a:t>my_python_df</a:t>
            </a:r>
            <a:r>
              <a:rPr lang="en-US" dirty="0"/>
              <a:t>= h2o.get_frame("</a:t>
            </a:r>
            <a:r>
              <a:rPr lang="en-US" dirty="0" err="1"/>
              <a:t>mydf</a:t>
            </a:r>
            <a:r>
              <a:rPr lang="en-US" dirty="0" smtClean="0"/>
              <a:t>")</a:t>
            </a:r>
          </a:p>
          <a:p>
            <a:pPr lvl="2"/>
            <a:r>
              <a:rPr lang="en-US" dirty="0" err="1"/>
              <a:t>m</a:t>
            </a:r>
            <a:r>
              <a:rPr lang="en-US" dirty="0" err="1" smtClean="0"/>
              <a:t>y_python_df</a:t>
            </a:r>
            <a:endParaRPr lang="en-US" dirty="0" smtClean="0"/>
          </a:p>
          <a:p>
            <a:pPr lvl="2"/>
            <a:r>
              <a:rPr lang="en-US" dirty="0"/>
              <a:t>h</a:t>
            </a:r>
            <a:r>
              <a:rPr lang="en-US" dirty="0" smtClean="0"/>
              <a:t>2o.ls()</a:t>
            </a:r>
            <a:endParaRPr lang="en-US" dirty="0"/>
          </a:p>
        </p:txBody>
      </p:sp>
      <p:sp>
        <p:nvSpPr>
          <p:cNvPr id="4" name="Oval Callout 3"/>
          <p:cNvSpPr/>
          <p:nvPr/>
        </p:nvSpPr>
        <p:spPr>
          <a:xfrm>
            <a:off x="22571243" y="11934345"/>
            <a:ext cx="1443790" cy="1558049"/>
          </a:xfrm>
          <a:prstGeom prst="wedgeEllipseCallout">
            <a:avLst>
              <a:gd name="adj1" fmla="val 61310"/>
              <a:gd name="adj2" fmla="val 45202"/>
            </a:avLst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Cloud Callout 4"/>
          <p:cNvSpPr/>
          <p:nvPr/>
        </p:nvSpPr>
        <p:spPr>
          <a:xfrm>
            <a:off x="20212228" y="1960332"/>
            <a:ext cx="3558207" cy="1405530"/>
          </a:xfrm>
          <a:prstGeom prst="cloudCallout">
            <a:avLst/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Part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9734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/>
          </p:cNvSpPr>
          <p:nvPr>
            <p:ph type="ctrTitle"/>
          </p:nvPr>
        </p:nvSpPr>
        <p:spPr>
          <a:xfrm>
            <a:off x="4512874" y="5223712"/>
            <a:ext cx="15358251" cy="3268576"/>
          </a:xfrm>
          <a:prstGeom prst="rect">
            <a:avLst/>
          </a:prstGeom>
        </p:spPr>
        <p:txBody>
          <a:bodyPr/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dirty="0" smtClean="0"/>
              <a:t>Data munging in H2O with Python</a:t>
            </a:r>
            <a:endParaRPr dirty="0"/>
          </a:p>
        </p:txBody>
      </p:sp>
      <p:sp>
        <p:nvSpPr>
          <p:cNvPr id="3" name="Oval Callout 2"/>
          <p:cNvSpPr/>
          <p:nvPr/>
        </p:nvSpPr>
        <p:spPr>
          <a:xfrm>
            <a:off x="22571243" y="11934345"/>
            <a:ext cx="1443790" cy="1558049"/>
          </a:xfrm>
          <a:prstGeom prst="wedgeEllipseCallout">
            <a:avLst>
              <a:gd name="adj1" fmla="val 61310"/>
              <a:gd name="adj2" fmla="val 45202"/>
            </a:avLst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31815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we covered </a:t>
            </a:r>
            <a:r>
              <a:rPr lang="en-US" dirty="0"/>
              <a:t>Data munging in H2O with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H2O and Python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 Demo</a:t>
            </a:r>
          </a:p>
          <a:p>
            <a:r>
              <a:rPr lang="en-US" dirty="0" smtClean="0"/>
              <a:t>Data import</a:t>
            </a:r>
          </a:p>
          <a:p>
            <a:r>
              <a:rPr lang="en-US" dirty="0" smtClean="0"/>
              <a:t>Row, column, data frames, slicing, binding, exporting, factoring</a:t>
            </a:r>
          </a:p>
          <a:p>
            <a:r>
              <a:rPr lang="en-US" dirty="0" smtClean="0"/>
              <a:t>Using functions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Oval Callout 3"/>
          <p:cNvSpPr/>
          <p:nvPr/>
        </p:nvSpPr>
        <p:spPr>
          <a:xfrm>
            <a:off x="22571243" y="11934345"/>
            <a:ext cx="1443790" cy="1558049"/>
          </a:xfrm>
          <a:prstGeom prst="wedgeEllipseCallout">
            <a:avLst>
              <a:gd name="adj1" fmla="val 61310"/>
              <a:gd name="adj2" fmla="val 45202"/>
            </a:avLst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4179" y="10305790"/>
            <a:ext cx="1141177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dirty="0"/>
              <a:t>Reference: </a:t>
            </a:r>
            <a:endParaRPr lang="en-US" dirty="0" smtClean="0"/>
          </a:p>
          <a:p>
            <a:r>
              <a:rPr lang="en-US" dirty="0" smtClean="0">
                <a:hlinkClick r:id="rId2" invalidUrl="http://localhost:8888/notebooks/H2O Data Ingest Demo.ipynb"/>
              </a:rPr>
              <a:t>[1] http</a:t>
            </a:r>
            <a:r>
              <a:rPr lang="en-US" dirty="0">
                <a:hlinkClick r:id="rId3" invalidUrl="http://localhost:8888/notebooks/H2O Data Ingest Demo.ipynb"/>
              </a:rPr>
              <a:t>://</a:t>
            </a:r>
            <a:r>
              <a:rPr lang="en-US" dirty="0" smtClean="0">
                <a:hlinkClick r:id="rId4" invalidUrl="http://localhost:8888/notebooks/H2O Data Ingest Demo.ipynb"/>
              </a:rPr>
              <a:t>localhost:8888/notebooks/H2O%20Data%20Ingest%20Demo.ipynb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19237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we covered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Import</a:t>
            </a:r>
          </a:p>
          <a:p>
            <a:r>
              <a:rPr lang="en-US" dirty="0" smtClean="0"/>
              <a:t>Understood data, frame distribution, chunk, compression etc.</a:t>
            </a:r>
          </a:p>
          <a:p>
            <a:r>
              <a:rPr lang="en-US" dirty="0" smtClean="0"/>
              <a:t>Understood all features, through histograms, </a:t>
            </a:r>
            <a:r>
              <a:rPr lang="en-US" dirty="0" err="1" smtClean="0"/>
              <a:t>enums</a:t>
            </a:r>
            <a:r>
              <a:rPr lang="en-US" dirty="0" smtClean="0"/>
              <a:t>, etc.</a:t>
            </a:r>
          </a:p>
          <a:p>
            <a:r>
              <a:rPr lang="en-US" dirty="0"/>
              <a:t>Split data frames for train and test</a:t>
            </a:r>
          </a:p>
          <a:p>
            <a:r>
              <a:rPr lang="en-US" dirty="0" smtClean="0"/>
              <a:t>Converting features to Factors/</a:t>
            </a:r>
            <a:r>
              <a:rPr lang="en-US" dirty="0" err="1" smtClean="0"/>
              <a:t>Enum</a:t>
            </a:r>
            <a:endParaRPr lang="en-US" dirty="0" smtClean="0"/>
          </a:p>
          <a:p>
            <a:r>
              <a:rPr lang="en-US" dirty="0" smtClean="0"/>
              <a:t>Imputation of values</a:t>
            </a:r>
          </a:p>
          <a:p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with Training frame only</a:t>
            </a:r>
          </a:p>
          <a:p>
            <a:pPr lvl="1"/>
            <a:r>
              <a:rPr lang="en-US" dirty="0" smtClean="0"/>
              <a:t>With cross-validation</a:t>
            </a:r>
          </a:p>
          <a:p>
            <a:pPr lvl="1"/>
            <a:r>
              <a:rPr lang="en-US" dirty="0" smtClean="0"/>
              <a:t>with validation frame</a:t>
            </a:r>
          </a:p>
          <a:p>
            <a:r>
              <a:rPr lang="en-US" dirty="0" smtClean="0"/>
              <a:t>Understanding Model details</a:t>
            </a:r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docs.h2o.ai/h2o/latest-stable/h2o-docs/index.html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7258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577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ctrTitle"/>
          </p:nvPr>
        </p:nvSpPr>
        <p:spPr>
          <a:xfrm>
            <a:off x="2902226" y="5164077"/>
            <a:ext cx="17565247" cy="3268576"/>
          </a:xfrm>
          <a:prstGeom prst="rect">
            <a:avLst/>
          </a:prstGeom>
        </p:spPr>
        <p:txBody>
          <a:bodyPr/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dirty="0" smtClean="0"/>
              <a:t>Introduction &amp; </a:t>
            </a:r>
            <a:r>
              <a:rPr dirty="0" smtClean="0"/>
              <a:t>Overview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3875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 - Demo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102040" y="2345635"/>
            <a:ext cx="22179920" cy="9051926"/>
          </a:xfrm>
        </p:spPr>
        <p:txBody>
          <a:bodyPr>
            <a:noAutofit/>
          </a:bodyPr>
          <a:lstStyle/>
          <a:p>
            <a:pPr marL="685800" marR="0" lvl="1" indent="-685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600" dirty="0" smtClean="0"/>
              <a:t>Start R</a:t>
            </a:r>
          </a:p>
          <a:p>
            <a:pPr marL="685800" marR="0" lvl="1" indent="-685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600" dirty="0" smtClean="0"/>
              <a:t>&gt; h2o.init()</a:t>
            </a:r>
          </a:p>
          <a:p>
            <a:pPr marL="685800" lvl="1" indent="-685800">
              <a:spcBef>
                <a:spcPts val="0"/>
              </a:spcBef>
              <a:buSzTx/>
              <a:buFontTx/>
              <a:buChar char="-"/>
            </a:pPr>
            <a:r>
              <a:rPr lang="en-US" sz="3600" dirty="0"/>
              <a:t>&gt; h2o.clusterStatus</a:t>
            </a:r>
            <a:r>
              <a:rPr lang="en-US" sz="3600" dirty="0" smtClean="0"/>
              <a:t>()</a:t>
            </a:r>
          </a:p>
          <a:p>
            <a:pPr marL="685800" lvl="1" indent="-685800">
              <a:spcBef>
                <a:spcPts val="0"/>
              </a:spcBef>
              <a:buSzTx/>
              <a:buFontTx/>
              <a:buChar char="-"/>
            </a:pPr>
            <a:r>
              <a:rPr lang="en-US" sz="3600" dirty="0" smtClean="0"/>
              <a:t>?h2o.gbm &gt; Use the sample</a:t>
            </a:r>
          </a:p>
          <a:p>
            <a:pPr marL="685800" lvl="1" indent="-685800">
              <a:spcBef>
                <a:spcPts val="0"/>
              </a:spcBef>
              <a:buSzTx/>
              <a:buFontTx/>
              <a:buChar char="-"/>
            </a:pPr>
            <a:r>
              <a:rPr lang="en-US" sz="3600" dirty="0" smtClean="0"/>
              <a:t>&gt; h2o.varimp(</a:t>
            </a:r>
            <a:r>
              <a:rPr lang="en-US" sz="3600" dirty="0" err="1" smtClean="0"/>
              <a:t>gbm</a:t>
            </a:r>
            <a:r>
              <a:rPr lang="en-US" sz="3600" dirty="0" smtClean="0"/>
              <a:t>)</a:t>
            </a:r>
          </a:p>
          <a:p>
            <a:pPr marL="685800" lvl="1" indent="-685800">
              <a:spcBef>
                <a:spcPts val="0"/>
              </a:spcBef>
              <a:buSzTx/>
              <a:buFontTx/>
              <a:buChar char="-"/>
            </a:pPr>
            <a:r>
              <a:rPr lang="en-US" sz="3600" dirty="0" smtClean="0"/>
              <a:t>&gt; h2o.varimp_plot(</a:t>
            </a:r>
            <a:r>
              <a:rPr lang="en-US" sz="3600" dirty="0" err="1" smtClean="0"/>
              <a:t>gbm</a:t>
            </a:r>
            <a:r>
              <a:rPr lang="en-US" sz="3600" dirty="0" smtClean="0"/>
              <a:t>)</a:t>
            </a:r>
          </a:p>
          <a:p>
            <a:pPr marL="685800" lvl="1" indent="-685800">
              <a:spcBef>
                <a:spcPts val="0"/>
              </a:spcBef>
              <a:buSzTx/>
              <a:buFontTx/>
              <a:buChar char="-"/>
            </a:pPr>
            <a:r>
              <a:rPr lang="en-US" sz="3600" dirty="0" smtClean="0"/>
              <a:t>Performance</a:t>
            </a:r>
          </a:p>
          <a:p>
            <a:pPr marL="1116330" lvl="2" indent="-685800">
              <a:spcBef>
                <a:spcPts val="0"/>
              </a:spcBef>
              <a:buSzTx/>
              <a:buFontTx/>
              <a:buChar char="-"/>
            </a:pPr>
            <a:r>
              <a:rPr lang="en-US" sz="3600" dirty="0" smtClean="0"/>
              <a:t>&gt; perf </a:t>
            </a:r>
            <a:r>
              <a:rPr lang="en-US" sz="3600" dirty="0"/>
              <a:t>&lt;- h2o.performance(</a:t>
            </a:r>
            <a:r>
              <a:rPr lang="en-US" sz="3600" dirty="0" err="1"/>
              <a:t>gbm</a:t>
            </a:r>
            <a:r>
              <a:rPr lang="en-US" sz="3600" dirty="0"/>
              <a:t>, </a:t>
            </a:r>
            <a:r>
              <a:rPr lang="en-US" sz="3600" dirty="0" err="1"/>
              <a:t>australia.hex</a:t>
            </a:r>
            <a:r>
              <a:rPr lang="en-US" sz="3600" dirty="0"/>
              <a:t>)</a:t>
            </a:r>
          </a:p>
          <a:p>
            <a:pPr marL="1116330" lvl="2" indent="-685800">
              <a:spcBef>
                <a:spcPts val="0"/>
              </a:spcBef>
              <a:buSzTx/>
              <a:buFontTx/>
              <a:buChar char="-"/>
            </a:pPr>
            <a:r>
              <a:rPr lang="en-US" sz="3600" dirty="0"/>
              <a:t>&gt; h2o.mse(perf</a:t>
            </a:r>
            <a:r>
              <a:rPr lang="en-US" sz="3600" dirty="0" smtClean="0"/>
              <a:t>)</a:t>
            </a:r>
          </a:p>
          <a:p>
            <a:pPr marL="1116330" lvl="2" indent="-685800">
              <a:spcBef>
                <a:spcPts val="0"/>
              </a:spcBef>
              <a:buSzTx/>
              <a:buFontTx/>
              <a:buChar char="-"/>
            </a:pPr>
            <a:r>
              <a:rPr lang="en-US" sz="3600" dirty="0" smtClean="0"/>
              <a:t>&gt; h2o.r2(perf)</a:t>
            </a:r>
          </a:p>
          <a:p>
            <a:pPr marL="685800" lvl="1" indent="-685800">
              <a:spcBef>
                <a:spcPts val="0"/>
              </a:spcBef>
              <a:buSzTx/>
              <a:buFontTx/>
              <a:buChar char="-"/>
            </a:pPr>
            <a:r>
              <a:rPr lang="en-US" sz="3600" dirty="0" smtClean="0"/>
              <a:t>Add CV </a:t>
            </a:r>
            <a:r>
              <a:rPr lang="mr-IN" sz="3600" dirty="0" smtClean="0"/>
              <a:t>–</a:t>
            </a:r>
            <a:r>
              <a:rPr lang="en-US" sz="3600" dirty="0" smtClean="0"/>
              <a:t> Rebuild the model with </a:t>
            </a:r>
            <a:r>
              <a:rPr lang="en-US" sz="3600" dirty="0" err="1" smtClean="0"/>
              <a:t>nfolds</a:t>
            </a:r>
            <a:r>
              <a:rPr lang="en-US" sz="3600" dirty="0" smtClean="0"/>
              <a:t> = 5</a:t>
            </a:r>
          </a:p>
          <a:p>
            <a:pPr marL="1116330" lvl="2" indent="-685800">
              <a:spcBef>
                <a:spcPts val="0"/>
              </a:spcBef>
              <a:buSzTx/>
              <a:buFontTx/>
              <a:buChar char="-"/>
            </a:pPr>
            <a:r>
              <a:rPr lang="en-US" sz="3600" dirty="0" smtClean="0"/>
              <a:t>&gt; h2o.cross_validation_models(</a:t>
            </a:r>
            <a:r>
              <a:rPr lang="en-US" sz="3600" dirty="0" err="1" smtClean="0"/>
              <a:t>gbm</a:t>
            </a:r>
            <a:r>
              <a:rPr lang="en-US" sz="3600" dirty="0"/>
              <a:t>)</a:t>
            </a:r>
            <a:endParaRPr lang="en-US" sz="3600" dirty="0" smtClean="0"/>
          </a:p>
          <a:p>
            <a:pPr marL="685800" lvl="1" indent="-685800">
              <a:spcBef>
                <a:spcPts val="0"/>
              </a:spcBef>
              <a:buSzTx/>
              <a:buFontTx/>
              <a:buChar char="-"/>
            </a:pPr>
            <a:r>
              <a:rPr lang="en-US" sz="3600" dirty="0" err="1" smtClean="0"/>
              <a:t>Kmeans</a:t>
            </a:r>
            <a:r>
              <a:rPr lang="en-US" sz="3600" dirty="0" smtClean="0"/>
              <a:t> - ?h2o.kmeans</a:t>
            </a:r>
          </a:p>
          <a:p>
            <a:pPr marL="1116330" lvl="2" indent="-685800">
              <a:spcBef>
                <a:spcPts val="0"/>
              </a:spcBef>
              <a:buSzTx/>
              <a:buFontTx/>
              <a:buChar char="-"/>
            </a:pPr>
            <a:r>
              <a:rPr lang="en-US" sz="3600" dirty="0" smtClean="0"/>
              <a:t>Run the example</a:t>
            </a:r>
          </a:p>
          <a:p>
            <a:pPr marL="1116330" lvl="2" indent="-685800">
              <a:spcBef>
                <a:spcPts val="0"/>
              </a:spcBef>
              <a:buSzTx/>
              <a:buFontTx/>
              <a:buChar char="-"/>
            </a:pPr>
            <a:r>
              <a:rPr lang="en-US" sz="3600" dirty="0" smtClean="0"/>
              <a:t>Want to </a:t>
            </a:r>
            <a:r>
              <a:rPr lang="en-US" sz="3600" dirty="0" err="1" smtClean="0"/>
              <a:t>eval</a:t>
            </a:r>
            <a:r>
              <a:rPr lang="en-US" sz="3600" dirty="0" smtClean="0"/>
              <a:t> the K?</a:t>
            </a:r>
          </a:p>
          <a:p>
            <a:pPr marL="1644650" lvl="3" indent="-685800">
              <a:spcBef>
                <a:spcPts val="0"/>
              </a:spcBef>
              <a:buSzTx/>
              <a:buFontTx/>
              <a:buChar char="-"/>
            </a:pPr>
            <a:r>
              <a:rPr lang="en-US" sz="3600" dirty="0" err="1"/>
              <a:t>kmodel</a:t>
            </a:r>
            <a:r>
              <a:rPr lang="en-US" sz="3600" dirty="0"/>
              <a:t> </a:t>
            </a:r>
            <a:r>
              <a:rPr lang="en-US" sz="3600" dirty="0" smtClean="0"/>
              <a:t>= h2o.kmeans(</a:t>
            </a:r>
            <a:r>
              <a:rPr lang="en-US" sz="3600" dirty="0" err="1" smtClean="0"/>
              <a:t>training_frame</a:t>
            </a:r>
            <a:r>
              <a:rPr lang="en-US" sz="3600" dirty="0" smtClean="0"/>
              <a:t> </a:t>
            </a:r>
            <a:r>
              <a:rPr lang="en-US" sz="3600" dirty="0"/>
              <a:t>= </a:t>
            </a:r>
            <a:r>
              <a:rPr lang="en-US" sz="3600" dirty="0" err="1"/>
              <a:t>prostate.hex</a:t>
            </a:r>
            <a:r>
              <a:rPr lang="en-US" sz="3600" dirty="0"/>
              <a:t>, k = 10, x = c("AGE", "RACE", "VOL", </a:t>
            </a:r>
            <a:r>
              <a:rPr lang="en-US" sz="3600" dirty="0" smtClean="0"/>
              <a:t>	"</a:t>
            </a:r>
            <a:r>
              <a:rPr lang="en-US" sz="3600" dirty="0"/>
              <a:t>GLEASON")) </a:t>
            </a:r>
            <a:endParaRPr lang="en-US" sz="3600" dirty="0" smtClean="0"/>
          </a:p>
          <a:p>
            <a:pPr marL="1644650" lvl="3" indent="-685800">
              <a:spcBef>
                <a:spcPts val="0"/>
              </a:spcBef>
              <a:buSzTx/>
              <a:buFontTx/>
              <a:buChar char="-"/>
            </a:pPr>
            <a:r>
              <a:rPr lang="en-US" sz="3600" dirty="0" err="1"/>
              <a:t>kmodel</a:t>
            </a:r>
            <a:r>
              <a:rPr lang="en-US" sz="3600" dirty="0"/>
              <a:t> = h2o.kmeans(</a:t>
            </a:r>
            <a:r>
              <a:rPr lang="en-US" sz="3600" dirty="0" err="1"/>
              <a:t>training_frame</a:t>
            </a:r>
            <a:r>
              <a:rPr lang="en-US" sz="3600" dirty="0"/>
              <a:t> = </a:t>
            </a:r>
            <a:r>
              <a:rPr lang="en-US" sz="3600" dirty="0" err="1"/>
              <a:t>prostate.hex</a:t>
            </a:r>
            <a:r>
              <a:rPr lang="en-US" sz="3600" dirty="0"/>
              <a:t>, k = 100, x = c("AGE", "RACE", "VOL", "GLEASON"), </a:t>
            </a:r>
            <a:r>
              <a:rPr lang="en-US" sz="3600" dirty="0" err="1"/>
              <a:t>estimate_k</a:t>
            </a:r>
            <a:r>
              <a:rPr lang="en-US" sz="3600" dirty="0"/>
              <a:t> = T</a:t>
            </a:r>
            <a:r>
              <a:rPr lang="en-US" sz="3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84841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Supplement Information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685800">
              <a:spcBef>
                <a:spcPts val="0"/>
              </a:spcBef>
              <a:buSzTx/>
              <a:buFontTx/>
              <a:buChar char="-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www.kaggle.com/harlfoxem/d/harlfoxem/housesalesprediction/house-price-prediction-part-1/discussion</a:t>
            </a:r>
            <a:endParaRPr lang="en-US" dirty="0" smtClean="0"/>
          </a:p>
          <a:p>
            <a:pPr marL="685800" lvl="1" indent="-685800">
              <a:spcBef>
                <a:spcPts val="0"/>
              </a:spcBef>
              <a:buSzTx/>
              <a:buFontTx/>
              <a:buChar char="-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www.kaggle.com/auygur/d/harlfoxem/housesalesprediction/step-by-step-house-price-prediction-r-2-0-77/code</a:t>
            </a:r>
            <a:endParaRPr lang="en-US" dirty="0" smtClean="0"/>
          </a:p>
          <a:p>
            <a:pPr marL="685800" lvl="1" indent="-685800">
              <a:spcBef>
                <a:spcPts val="0"/>
              </a:spcBef>
              <a:buSzTx/>
              <a:buFontTx/>
              <a:buChar char="-"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rpubs.com/MagicSea/property_price</a:t>
            </a:r>
            <a:endParaRPr lang="en-US" dirty="0" smtClean="0"/>
          </a:p>
          <a:p>
            <a:pPr marL="685800" lvl="1" indent="-685800">
              <a:spcBef>
                <a:spcPts val="0"/>
              </a:spcBef>
              <a:buSzTx/>
              <a:buFontTx/>
              <a:buChar char="-"/>
            </a:pPr>
            <a:endParaRPr lang="en-US" dirty="0" smtClean="0"/>
          </a:p>
          <a:p>
            <a:pPr marL="685800" marR="0" lvl="1" indent="-685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35559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/>
          </p:cNvSpPr>
          <p:nvPr>
            <p:ph type="ctrTitle"/>
          </p:nvPr>
        </p:nvSpPr>
        <p:spPr>
          <a:xfrm>
            <a:off x="4512874" y="5223712"/>
            <a:ext cx="15358251" cy="3268576"/>
          </a:xfrm>
          <a:prstGeom prst="rect">
            <a:avLst/>
          </a:prstGeom>
        </p:spPr>
        <p:txBody>
          <a:bodyPr/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dirty="0" smtClean="0"/>
              <a:t>Solving a Binomial Classification problem</a:t>
            </a:r>
            <a:endParaRPr dirty="0"/>
          </a:p>
        </p:txBody>
      </p:sp>
      <p:sp>
        <p:nvSpPr>
          <p:cNvPr id="3" name="Oval Callout 2"/>
          <p:cNvSpPr/>
          <p:nvPr/>
        </p:nvSpPr>
        <p:spPr>
          <a:xfrm>
            <a:off x="22571243" y="11934345"/>
            <a:ext cx="1443790" cy="1558049"/>
          </a:xfrm>
          <a:prstGeom prst="wedgeEllipseCallout">
            <a:avLst>
              <a:gd name="adj1" fmla="val 61310"/>
              <a:gd name="adj2" fmla="val 45202"/>
            </a:avLst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91004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 Classification Problem Description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Titanic Survivors list</a:t>
            </a:r>
          </a:p>
          <a:p>
            <a:pPr lvl="1"/>
            <a:r>
              <a:rPr lang="en-US" dirty="0" smtClean="0"/>
              <a:t>Passengers on board: 1317, others were crew of total 2224 </a:t>
            </a:r>
          </a:p>
          <a:p>
            <a:r>
              <a:rPr lang="en-US" dirty="0" err="1" smtClean="0"/>
              <a:t>Kaggle</a:t>
            </a:r>
            <a:endParaRPr lang="en-US" dirty="0" smtClean="0"/>
          </a:p>
          <a:p>
            <a:pPr lvl="1"/>
            <a:r>
              <a:rPr lang="en-US" sz="4800" dirty="0">
                <a:hlinkClick r:id="rId2"/>
              </a:rPr>
              <a:t>https://www.kaggle.com/c/titanic</a:t>
            </a:r>
          </a:p>
          <a:p>
            <a:r>
              <a:rPr lang="en-US" sz="4800" dirty="0" smtClean="0"/>
              <a:t>Download Dataset:</a:t>
            </a:r>
            <a:endParaRPr lang="en-US" sz="4800" dirty="0" smtClean="0">
              <a:hlinkClick r:id="rId2"/>
            </a:endParaRPr>
          </a:p>
          <a:p>
            <a:pPr lvl="1"/>
            <a:r>
              <a:rPr lang="en-US" sz="4800" dirty="0" smtClean="0">
                <a:hlinkClick r:id="rId2"/>
              </a:rPr>
              <a:t>http</a:t>
            </a:r>
            <a:r>
              <a:rPr lang="en-US" sz="4800" dirty="0">
                <a:hlinkClick r:id="rId2"/>
              </a:rPr>
              <a:t>://</a:t>
            </a:r>
            <a:r>
              <a:rPr lang="en-US" sz="4800" dirty="0" smtClean="0">
                <a:hlinkClick r:id="rId2"/>
              </a:rPr>
              <a:t>biostat.mc.vanderbilt.edu/wiki/pub/Main/DataSets/titanic3.xls</a:t>
            </a:r>
            <a:endParaRPr lang="en-US" dirty="0" smtClean="0"/>
          </a:p>
          <a:p>
            <a:r>
              <a:rPr lang="en-US" dirty="0" smtClean="0"/>
              <a:t>Local Datasets</a:t>
            </a:r>
          </a:p>
          <a:p>
            <a:pPr lvl="1"/>
            <a:r>
              <a:rPr lang="en-US" sz="4400" dirty="0"/>
              <a:t>/</a:t>
            </a:r>
            <a:r>
              <a:rPr lang="en-US" sz="4400" dirty="0" smtClean="0"/>
              <a:t>Users/</a:t>
            </a:r>
            <a:r>
              <a:rPr lang="en-US" sz="4400" dirty="0" err="1" smtClean="0"/>
              <a:t>avkashchauhan</a:t>
            </a:r>
            <a:r>
              <a:rPr lang="en-US" sz="4400" dirty="0" smtClean="0"/>
              <a:t>/learn/</a:t>
            </a:r>
            <a:r>
              <a:rPr lang="en-US" sz="4400" dirty="0" err="1" smtClean="0"/>
              <a:t>seattle</a:t>
            </a:r>
            <a:r>
              <a:rPr lang="en-US" sz="4400" dirty="0" smtClean="0"/>
              <a:t>-workshop/</a:t>
            </a:r>
            <a:r>
              <a:rPr lang="en-US" sz="4400" dirty="0" err="1" smtClean="0"/>
              <a:t>titanic_list.csv</a:t>
            </a:r>
            <a:endParaRPr lang="en-US" dirty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docs.h2o.ai/h2o/latest-stable/h2o-docs/index.html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08230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Titanic Survival Rate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/>
              <a:t>Using scikit-learn</a:t>
            </a:r>
            <a:endParaRPr lang="en-US" dirty="0" smtClean="0">
              <a:hlinkClick r:id="rId2" invalidUrl="http://localhost:8888/notebooks/Titanic Survival Demo in Python.ipynb"/>
            </a:endParaRPr>
          </a:p>
          <a:p>
            <a:pPr lvl="2"/>
            <a:r>
              <a:rPr lang="en-US" dirty="0" smtClean="0">
                <a:hlinkClick r:id="rId3" invalidUrl="http://localhost:8888/notebooks/Titanic Survival Demo in Python.ipynb"/>
              </a:rPr>
              <a:t>http</a:t>
            </a:r>
            <a:r>
              <a:rPr lang="en-US" dirty="0">
                <a:hlinkClick r:id="rId4" invalidUrl="http://localhost:8888/notebooks/Titanic Survival Demo in Python.ipynb"/>
              </a:rPr>
              <a:t>://</a:t>
            </a:r>
            <a:r>
              <a:rPr lang="en-US" dirty="0" smtClean="0">
                <a:hlinkClick r:id="rId5" invalidUrl="http://localhost:8888/notebooks/Titanic Survival Demo in Python.ipynb"/>
              </a:rPr>
              <a:t>localhost:8888/notebooks/Titanic%20Survival%20Demo%20in%20Python.ipynb</a:t>
            </a:r>
            <a:endParaRPr lang="en-US" dirty="0" smtClean="0"/>
          </a:p>
          <a:p>
            <a:pPr lvl="1"/>
            <a:r>
              <a:rPr lang="en-US" dirty="0" smtClean="0"/>
              <a:t>Using H2O python estimators</a:t>
            </a:r>
            <a:endParaRPr lang="en-US" dirty="0" smtClean="0">
              <a:hlinkClick r:id="rId6" invalidUrl="http://localhost:8888/notebooks/Titanic Survival Demo in H2O and Python.ipynb"/>
            </a:endParaRPr>
          </a:p>
          <a:p>
            <a:pPr lvl="2"/>
            <a:r>
              <a:rPr lang="en-US" dirty="0" smtClean="0">
                <a:hlinkClick r:id="rId7" invalidUrl="http://localhost:8888/notebooks/Titanic Survival Demo in H2O and Python.ipynb"/>
              </a:rPr>
              <a:t>http</a:t>
            </a:r>
            <a:r>
              <a:rPr lang="en-US" dirty="0">
                <a:hlinkClick r:id="rId8" invalidUrl="http://localhost:8888/notebooks/Titanic Survival Demo in H2O and Python.ipynb"/>
              </a:rPr>
              <a:t>://</a:t>
            </a:r>
            <a:r>
              <a:rPr lang="en-US" dirty="0" smtClean="0">
                <a:hlinkClick r:id="rId9" invalidUrl="http://localhost:8888/notebooks/Titanic Survival Demo in H2O and Python.ipynb"/>
              </a:rPr>
              <a:t>localhost:8888/notebooks/Titanic%20Survival%20Demo%20in%20H2O%20and%20Python.ipynb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57474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</a:t>
            </a:r>
            <a:r>
              <a:rPr lang="mr-IN" dirty="0" smtClean="0"/>
              <a:t>–</a:t>
            </a:r>
            <a:r>
              <a:rPr lang="en-US" dirty="0" smtClean="0"/>
              <a:t> ROC Curve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7" y="1899987"/>
            <a:ext cx="11561523" cy="61691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0926" y="6663570"/>
            <a:ext cx="12991432" cy="66279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7384" y="11858201"/>
            <a:ext cx="62392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555555"/>
                </a:solidFill>
                <a:latin typeface="Helvetica Neue" charset="0"/>
              </a:rPr>
              <a:t>AUC of 0.5 is random and 1 is perfect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56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GLM/GBM/RF in Python + </a:t>
            </a:r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r>
              <a:rPr lang="en-US" dirty="0" smtClean="0"/>
              <a:t>GLM in H2O from Python</a:t>
            </a:r>
          </a:p>
          <a:p>
            <a:r>
              <a:rPr lang="en-US" dirty="0" smtClean="0"/>
              <a:t>Grid Search</a:t>
            </a:r>
          </a:p>
          <a:p>
            <a:r>
              <a:rPr lang="en-US" dirty="0" smtClean="0"/>
              <a:t>Working in FLOW</a:t>
            </a:r>
          </a:p>
          <a:p>
            <a:pPr lvl="1"/>
            <a:r>
              <a:rPr lang="en-US" dirty="0" smtClean="0"/>
              <a:t>Ingest, split frame</a:t>
            </a:r>
          </a:p>
          <a:p>
            <a:pPr lvl="1"/>
            <a:r>
              <a:rPr lang="en-US" dirty="0" smtClean="0"/>
              <a:t>GLM in H2O from FLOW</a:t>
            </a:r>
          </a:p>
          <a:p>
            <a:pPr lvl="2"/>
            <a:r>
              <a:rPr lang="en-US" dirty="0" smtClean="0"/>
              <a:t>Response must be number</a:t>
            </a:r>
          </a:p>
          <a:p>
            <a:pPr lvl="3"/>
            <a:r>
              <a:rPr lang="en-US" dirty="0" smtClean="0"/>
              <a:t>Understanding r2</a:t>
            </a:r>
          </a:p>
          <a:p>
            <a:pPr lvl="1"/>
            <a:r>
              <a:rPr lang="en-US" dirty="0" smtClean="0"/>
              <a:t>GBM in FLOW</a:t>
            </a:r>
          </a:p>
          <a:p>
            <a:pPr lvl="2"/>
            <a:r>
              <a:rPr lang="en-US" dirty="0" smtClean="0"/>
              <a:t>Response numeric</a:t>
            </a:r>
            <a:r>
              <a:rPr lang="mr-IN" dirty="0" smtClean="0"/>
              <a:t>–</a:t>
            </a:r>
            <a:r>
              <a:rPr lang="en-US" dirty="0" smtClean="0"/>
              <a:t> Regression</a:t>
            </a:r>
          </a:p>
          <a:p>
            <a:pPr lvl="3"/>
            <a:r>
              <a:rPr lang="en-US" dirty="0" smtClean="0"/>
              <a:t>r2</a:t>
            </a:r>
          </a:p>
          <a:p>
            <a:pPr lvl="2"/>
            <a:r>
              <a:rPr lang="en-US" dirty="0" smtClean="0"/>
              <a:t>Response </a:t>
            </a:r>
            <a:r>
              <a:rPr lang="en-US" dirty="0" err="1" smtClean="0"/>
              <a:t>enum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classification</a:t>
            </a:r>
          </a:p>
          <a:p>
            <a:pPr lvl="3"/>
            <a:r>
              <a:rPr lang="en-US" dirty="0" smtClean="0"/>
              <a:t>AUC (Area under the curve)</a:t>
            </a:r>
          </a:p>
          <a:p>
            <a:pPr lvl="3"/>
            <a:r>
              <a:rPr lang="en-US" dirty="0" smtClean="0"/>
              <a:t>Confusion matrix</a:t>
            </a:r>
          </a:p>
          <a:p>
            <a:pPr lvl="3"/>
            <a:r>
              <a:rPr lang="en-US" dirty="0" smtClean="0"/>
              <a:t>ROC Curve </a:t>
            </a:r>
            <a:r>
              <a:rPr lang="mr-IN" dirty="0" smtClean="0"/>
              <a:t>–</a:t>
            </a:r>
            <a:r>
              <a:rPr lang="en-US" dirty="0" smtClean="0"/>
              <a:t> NEXT PAGE</a:t>
            </a:r>
          </a:p>
          <a:p>
            <a:r>
              <a:rPr lang="en-US" dirty="0" smtClean="0"/>
              <a:t>AUC</a:t>
            </a:r>
          </a:p>
          <a:p>
            <a:pPr lvl="1"/>
            <a:r>
              <a:rPr lang="en-US" dirty="0"/>
              <a:t>AUC of 0.5 is random and 1 is perfect</a:t>
            </a:r>
            <a:endParaRPr lang="en-US" dirty="0" smtClean="0"/>
          </a:p>
          <a:p>
            <a:pPr lvl="1"/>
            <a:r>
              <a:rPr lang="en-US" dirty="0" smtClean="0"/>
              <a:t>Improve AUC </a:t>
            </a:r>
          </a:p>
        </p:txBody>
      </p:sp>
    </p:spTree>
    <p:extLst>
      <p:ext uri="{BB962C8B-B14F-4D97-AF65-F5344CB8AC3E}">
        <p14:creationId xmlns:p14="http://schemas.microsoft.com/office/powerpoint/2010/main" val="6781494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covered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Import</a:t>
            </a:r>
          </a:p>
          <a:p>
            <a:r>
              <a:rPr lang="en-US" dirty="0" smtClean="0"/>
              <a:t>Understood data, frame distribution, chunk, compression etc.</a:t>
            </a:r>
          </a:p>
          <a:p>
            <a:r>
              <a:rPr lang="en-US" dirty="0" smtClean="0"/>
              <a:t>Understood all features, through histograms, </a:t>
            </a:r>
            <a:r>
              <a:rPr lang="en-US" dirty="0" err="1" smtClean="0"/>
              <a:t>enums</a:t>
            </a:r>
            <a:r>
              <a:rPr lang="en-US" dirty="0" smtClean="0"/>
              <a:t>, etc.</a:t>
            </a:r>
          </a:p>
          <a:p>
            <a:r>
              <a:rPr lang="en-US" dirty="0"/>
              <a:t>Split data frames for train and test</a:t>
            </a:r>
          </a:p>
          <a:p>
            <a:r>
              <a:rPr lang="en-US" dirty="0" smtClean="0"/>
              <a:t>Converting features to Factors/</a:t>
            </a:r>
            <a:r>
              <a:rPr lang="en-US" dirty="0" err="1" smtClean="0"/>
              <a:t>Enum</a:t>
            </a:r>
            <a:endParaRPr lang="en-US" dirty="0" smtClean="0"/>
          </a:p>
          <a:p>
            <a:r>
              <a:rPr lang="en-US" dirty="0" smtClean="0"/>
              <a:t>Imputation of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8703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>
            <a:spLocks noGrp="1"/>
          </p:cNvSpPr>
          <p:nvPr>
            <p:ph type="ctrTitle"/>
          </p:nvPr>
        </p:nvSpPr>
        <p:spPr>
          <a:xfrm>
            <a:off x="4512874" y="5223712"/>
            <a:ext cx="15358251" cy="3268576"/>
          </a:xfrm>
          <a:prstGeom prst="rect">
            <a:avLst/>
          </a:prstGeom>
        </p:spPr>
        <p:txBody>
          <a:bodyPr/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sz="7200" dirty="0" smtClean="0"/>
              <a:t>Thank you so much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70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H2O.ai Company Overview</a:t>
            </a:r>
          </a:p>
        </p:txBody>
      </p:sp>
      <p:graphicFrame>
        <p:nvGraphicFramePr>
          <p:cNvPr id="235" name="Table 235"/>
          <p:cNvGraphicFramePr/>
          <p:nvPr>
            <p:extLst>
              <p:ext uri="{D42A27DB-BD31-4B8C-83A1-F6EECF244321}">
                <p14:modId xmlns:p14="http://schemas.microsoft.com/office/powerpoint/2010/main" val="1590846989"/>
              </p:ext>
            </p:extLst>
          </p:nvPr>
        </p:nvGraphicFramePr>
        <p:xfrm>
          <a:off x="1676400" y="2950010"/>
          <a:ext cx="21493632" cy="64922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780872"/>
                <a:gridCol w="17712760"/>
              </a:tblGrid>
              <a:tr h="58378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3600" b="1">
                          <a:latin typeface="+mn-lt"/>
                          <a:ea typeface="+mn-ea"/>
                          <a:cs typeface="+mn-cs"/>
                          <a:sym typeface="Calibri"/>
                        </a:rPr>
                        <a:t>Founded</a:t>
                      </a:r>
                    </a:p>
                  </a:txBody>
                  <a:tcPr marL="45720" marR="45720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solidFill>
                        <a:srgbClr val="FFC000"/>
                      </a:solidFill>
                    </a:lnT>
                    <a:lnB w="25400">
                      <a:miter lim="400000"/>
                    </a:lnB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Calibri"/>
                        </a:rPr>
                        <a:t>2011 Venture-backed, debuted in 2012</a:t>
                      </a:r>
                    </a:p>
                  </a:txBody>
                  <a:tcPr marL="45720" marR="45720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solidFill>
                        <a:srgbClr val="FFC000"/>
                      </a:solidFill>
                    </a:lnT>
                    <a:lnB w="25400">
                      <a:miter lim="400000"/>
                    </a:lnB>
                    <a:solidFill>
                      <a:srgbClr val="FFC000">
                        <a:alpha val="20000"/>
                      </a:srgbClr>
                    </a:solidFill>
                  </a:tcPr>
                </a:tc>
              </a:tr>
              <a:tr h="132555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3600" b="1">
                          <a:latin typeface="+mn-lt"/>
                          <a:ea typeface="+mn-ea"/>
                          <a:cs typeface="+mn-cs"/>
                          <a:sym typeface="Calibri"/>
                        </a:rPr>
                        <a:t>Products</a:t>
                      </a:r>
                    </a:p>
                  </a:txBody>
                  <a:tcPr marL="45720" marR="45720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71500" indent="-571500">
                        <a:buSzPct val="100000"/>
                        <a:buFont typeface="Arial"/>
                        <a:buChar char="•"/>
                        <a:defRPr sz="36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rPr dirty="0"/>
                        <a:t>H2O Open Source In-Memory AI Prediction Engine</a:t>
                      </a:r>
                    </a:p>
                    <a:p>
                      <a:pPr marL="571500" indent="-571500">
                        <a:buSzPct val="100000"/>
                        <a:buFont typeface="Arial"/>
                        <a:buChar char="•"/>
                        <a:defRPr sz="36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rPr dirty="0"/>
                        <a:t>Sparkling Water</a:t>
                      </a:r>
                    </a:p>
                    <a:p>
                      <a:pPr marL="571500" indent="-571500">
                        <a:buSzPct val="100000"/>
                        <a:buFont typeface="Arial"/>
                        <a:buChar char="•"/>
                        <a:defRPr sz="36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rPr dirty="0" smtClean="0"/>
                        <a:t>STEAM</a:t>
                      </a:r>
                      <a:endParaRPr lang="en-US" dirty="0" smtClean="0"/>
                    </a:p>
                    <a:p>
                      <a:pPr marL="571500" indent="-571500">
                        <a:buSzPct val="100000"/>
                        <a:buFont typeface="Arial"/>
                        <a:buChar char="•"/>
                        <a:defRPr sz="36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rPr lang="en-US" dirty="0" smtClean="0"/>
                        <a:t>DEEP</a:t>
                      </a:r>
                      <a:r>
                        <a:rPr lang="en-US" baseline="0" dirty="0" smtClean="0"/>
                        <a:t> WATER</a:t>
                      </a:r>
                      <a:endParaRPr dirty="0"/>
                    </a:p>
                  </a:txBody>
                  <a:tcPr marL="45720" marR="45720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noFill/>
                  </a:tcPr>
                </a:tc>
              </a:tr>
              <a:tr h="58378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3600" b="1">
                          <a:latin typeface="+mn-lt"/>
                          <a:ea typeface="+mn-ea"/>
                          <a:cs typeface="+mn-cs"/>
                          <a:sym typeface="Calibri"/>
                        </a:rPr>
                        <a:t>Mission</a:t>
                      </a:r>
                    </a:p>
                  </a:txBody>
                  <a:tcPr marL="45720" marR="45720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Calibri"/>
                        </a:rPr>
                        <a:t>Operationalize Data Science, and provide a platform for users to build beautiful data products </a:t>
                      </a:r>
                    </a:p>
                  </a:txBody>
                  <a:tcPr marL="45720" marR="45720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solidFill>
                      <a:srgbClr val="FFC000">
                        <a:alpha val="20000"/>
                      </a:srgbClr>
                    </a:solidFill>
                  </a:tcPr>
                </a:tc>
              </a:tr>
              <a:tr h="132555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3600" b="1">
                          <a:latin typeface="+mn-lt"/>
                          <a:ea typeface="+mn-ea"/>
                          <a:cs typeface="+mn-cs"/>
                          <a:sym typeface="Calibri"/>
                        </a:rPr>
                        <a:t>Team</a:t>
                      </a:r>
                    </a:p>
                  </a:txBody>
                  <a:tcPr marL="45720" marR="45720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36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rPr lang="en-US" dirty="0" smtClean="0"/>
                        <a:t>6</a:t>
                      </a:r>
                      <a:r>
                        <a:rPr dirty="0" smtClean="0"/>
                        <a:t>0</a:t>
                      </a:r>
                      <a:r>
                        <a:rPr lang="en-US" dirty="0" smtClean="0"/>
                        <a:t>+</a:t>
                      </a:r>
                      <a:r>
                        <a:rPr dirty="0" smtClean="0"/>
                        <a:t> </a:t>
                      </a:r>
                      <a:r>
                        <a:rPr dirty="0"/>
                        <a:t>employees </a:t>
                      </a:r>
                      <a:r>
                        <a:rPr lang="en-US" dirty="0" smtClean="0"/>
                        <a:t>worldwide</a:t>
                      </a:r>
                    </a:p>
                    <a:p>
                      <a:pPr marL="571500" indent="-571500">
                        <a:buFont typeface="Arial" charset="0"/>
                        <a:buChar char="•"/>
                        <a:defRPr sz="36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rPr lang="en-US" dirty="0" smtClean="0"/>
                        <a:t>CA,</a:t>
                      </a:r>
                      <a:r>
                        <a:rPr lang="en-US" baseline="0" dirty="0" smtClean="0"/>
                        <a:t> NY, UT, Japan, UK</a:t>
                      </a:r>
                      <a:endParaRPr dirty="0"/>
                    </a:p>
                    <a:p>
                      <a:pPr marL="571500" indent="-571500">
                        <a:buSzPct val="100000"/>
                        <a:buFont typeface="Arial"/>
                        <a:buChar char="•"/>
                        <a:defRPr sz="36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rPr dirty="0"/>
                        <a:t>Distributed Systems Engineers doing Machine Learning</a:t>
                      </a:r>
                    </a:p>
                    <a:p>
                      <a:pPr marL="571500" indent="-571500">
                        <a:buSzPct val="100000"/>
                        <a:buFont typeface="Arial"/>
                        <a:buChar char="•"/>
                        <a:defRPr sz="36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r>
                        <a:rPr dirty="0"/>
                        <a:t>World-class visualization designers</a:t>
                      </a:r>
                    </a:p>
                  </a:txBody>
                  <a:tcPr marL="45720" marR="45720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miter lim="400000"/>
                    </a:lnB>
                    <a:noFill/>
                  </a:tcPr>
                </a:tc>
              </a:tr>
              <a:tr h="58378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3600" b="1">
                          <a:latin typeface="+mn-lt"/>
                          <a:ea typeface="+mn-ea"/>
                          <a:cs typeface="+mn-cs"/>
                          <a:sym typeface="Calibri"/>
                        </a:rPr>
                        <a:t>Headquarters</a:t>
                      </a:r>
                    </a:p>
                  </a:txBody>
                  <a:tcPr marL="45720" marR="45720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solidFill>
                        <a:srgbClr val="FFC000"/>
                      </a:solidFill>
                    </a:lnB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3600" dirty="0">
                          <a:latin typeface="+mn-lt"/>
                          <a:ea typeface="+mn-ea"/>
                          <a:cs typeface="+mn-cs"/>
                          <a:sym typeface="Calibri"/>
                        </a:rPr>
                        <a:t>Mountain View, CA</a:t>
                      </a:r>
                    </a:p>
                  </a:txBody>
                  <a:tcPr marL="45720" marR="45720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25400">
                      <a:solidFill>
                        <a:srgbClr val="FFC000"/>
                      </a:solidFill>
                    </a:lnB>
                    <a:solidFill>
                      <a:srgbClr val="FFC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41" name="Group 241"/>
          <p:cNvGrpSpPr/>
          <p:nvPr/>
        </p:nvGrpSpPr>
        <p:grpSpPr>
          <a:xfrm>
            <a:off x="-1" y="10064622"/>
            <a:ext cx="24384002" cy="3682161"/>
            <a:chOff x="0" y="0"/>
            <a:chExt cx="24384000" cy="3682159"/>
          </a:xfrm>
        </p:grpSpPr>
        <p:pic>
          <p:nvPicPr>
            <p:cNvPr id="236" name="image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4234"/>
              <a:ext cx="4923951" cy="3634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7" name="image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758450" y="0"/>
              <a:ext cx="4886217" cy="36625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8" name="image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857790" y="0"/>
              <a:ext cx="4886218" cy="36625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9" name="image6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9291093" y="7255"/>
              <a:ext cx="5092908" cy="36749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0" name="image7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4514140" y="0"/>
              <a:ext cx="4928865" cy="36625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577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856" y="0"/>
            <a:ext cx="24427856" cy="12602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8174" y="12833034"/>
            <a:ext cx="662681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dirty="0"/>
              <a:t>Please visit: http://www.h2o.ai/customers/#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492870" y="12833034"/>
            <a:ext cx="660597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H2O Users</a:t>
            </a:r>
            <a:r>
              <a:rPr lang="en-US" dirty="0"/>
              <a:t> List: http://www.h2o.ai/user-list/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Customers and Use Cases</a:t>
            </a:r>
          </a:p>
        </p:txBody>
      </p:sp>
      <p:sp>
        <p:nvSpPr>
          <p:cNvPr id="365" name="Shape 365"/>
          <p:cNvSpPr/>
          <p:nvPr/>
        </p:nvSpPr>
        <p:spPr>
          <a:xfrm>
            <a:off x="2218681" y="9920392"/>
            <a:ext cx="20296848" cy="1"/>
          </a:xfrm>
          <a:prstGeom prst="line">
            <a:avLst/>
          </a:prstGeom>
          <a:ln w="50800">
            <a:solidFill>
              <a:srgbClr val="D0CECE"/>
            </a:solidFill>
            <a:miter/>
          </a:ln>
        </p:spPr>
        <p:txBody>
          <a:bodyPr tIns="91439" bIns="91439"/>
          <a:lstStyle/>
          <a:p>
            <a:pPr>
              <a:defRPr sz="3600"/>
            </a:pPr>
            <a:endParaRPr/>
          </a:p>
        </p:txBody>
      </p:sp>
      <p:pic>
        <p:nvPicPr>
          <p:cNvPr id="366" name="image9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5298" y="4520655"/>
            <a:ext cx="2238409" cy="1893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10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8520" y="6835723"/>
            <a:ext cx="2551965" cy="886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11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81911" y="8144346"/>
            <a:ext cx="3125183" cy="1015189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/>
          <p:nvPr/>
        </p:nvSpPr>
        <p:spPr>
          <a:xfrm>
            <a:off x="1918254" y="10146910"/>
            <a:ext cx="3252499" cy="1088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6000">
                <a:solidFill>
                  <a:srgbClr val="FEBE1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Financial</a:t>
            </a:r>
          </a:p>
        </p:txBody>
      </p:sp>
      <p:pic>
        <p:nvPicPr>
          <p:cNvPr id="370" name="image12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33749" y="8624151"/>
            <a:ext cx="3514305" cy="535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image1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61341" y="6535405"/>
            <a:ext cx="2259123" cy="1390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image14.ti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372686" y="4587273"/>
            <a:ext cx="3436435" cy="1249613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Shape 373"/>
          <p:cNvSpPr/>
          <p:nvPr/>
        </p:nvSpPr>
        <p:spPr>
          <a:xfrm>
            <a:off x="10361448" y="10146910"/>
            <a:ext cx="3458907" cy="1088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6000">
                <a:solidFill>
                  <a:srgbClr val="FEBE1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Insurance</a:t>
            </a:r>
          </a:p>
        </p:txBody>
      </p:sp>
      <p:pic>
        <p:nvPicPr>
          <p:cNvPr id="374" name="image15.ti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877143" y="4606476"/>
            <a:ext cx="3520311" cy="1484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image16.ti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818299" y="6460921"/>
            <a:ext cx="3637997" cy="129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17.ti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019327" y="8129679"/>
            <a:ext cx="3235941" cy="1029855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18727818" y="10146910"/>
            <a:ext cx="3818961" cy="1088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6000">
                <a:solidFill>
                  <a:srgbClr val="FEBE1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Marketing</a:t>
            </a:r>
          </a:p>
        </p:txBody>
      </p:sp>
      <p:pic>
        <p:nvPicPr>
          <p:cNvPr id="378" name="image18.ti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707023" y="7910021"/>
            <a:ext cx="2221358" cy="1249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19.ti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58997" y="6333280"/>
            <a:ext cx="2917411" cy="1028973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Shape 380"/>
          <p:cNvSpPr/>
          <p:nvPr/>
        </p:nvSpPr>
        <p:spPr>
          <a:xfrm>
            <a:off x="6191453" y="10146910"/>
            <a:ext cx="3252499" cy="1088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6000">
                <a:solidFill>
                  <a:srgbClr val="FEBE1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Telecom</a:t>
            </a:r>
          </a:p>
        </p:txBody>
      </p:sp>
      <p:pic>
        <p:nvPicPr>
          <p:cNvPr id="381" name="image20.ti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5059463" y="8342473"/>
            <a:ext cx="2609273" cy="817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21.ti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353272" y="7228727"/>
            <a:ext cx="4021657" cy="449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image22.ti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673236" y="5345114"/>
            <a:ext cx="3381729" cy="1219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23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4927730" y="3944737"/>
            <a:ext cx="2872741" cy="736601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/>
          <p:nvPr/>
        </p:nvSpPr>
        <p:spPr>
          <a:xfrm>
            <a:off x="14454620" y="10146910"/>
            <a:ext cx="3818960" cy="1088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6000">
                <a:solidFill>
                  <a:srgbClr val="FEBE1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Healthcare</a:t>
            </a:r>
          </a:p>
        </p:txBody>
      </p:sp>
      <p:grpSp>
        <p:nvGrpSpPr>
          <p:cNvPr id="391" name="Group 391"/>
          <p:cNvGrpSpPr/>
          <p:nvPr/>
        </p:nvGrpSpPr>
        <p:grpSpPr>
          <a:xfrm>
            <a:off x="1464690" y="3381376"/>
            <a:ext cx="21252421" cy="8527476"/>
            <a:chOff x="0" y="0"/>
            <a:chExt cx="21252420" cy="8527475"/>
          </a:xfrm>
        </p:grpSpPr>
        <p:sp>
          <p:nvSpPr>
            <p:cNvPr id="386" name="Shape 386"/>
            <p:cNvSpPr/>
            <p:nvPr/>
          </p:nvSpPr>
          <p:spPr>
            <a:xfrm>
              <a:off x="0" y="0"/>
              <a:ext cx="4159625" cy="8527476"/>
            </a:xfrm>
            <a:prstGeom prst="rect">
              <a:avLst/>
            </a:prstGeom>
            <a:solidFill>
              <a:srgbClr val="FFF2CC">
                <a:alpha val="1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8546400" y="0"/>
              <a:ext cx="4159625" cy="8527476"/>
            </a:xfrm>
            <a:prstGeom prst="rect">
              <a:avLst/>
            </a:prstGeom>
            <a:solidFill>
              <a:srgbClr val="FFF2CC">
                <a:alpha val="1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17092796" y="0"/>
              <a:ext cx="4159625" cy="8527476"/>
            </a:xfrm>
            <a:prstGeom prst="rect">
              <a:avLst/>
            </a:prstGeom>
            <a:solidFill>
              <a:srgbClr val="FFF2CC">
                <a:alpha val="1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4273200" y="0"/>
              <a:ext cx="4159625" cy="8527476"/>
            </a:xfrm>
            <a:prstGeom prst="rect">
              <a:avLst/>
            </a:prstGeom>
            <a:solidFill>
              <a:srgbClr val="AFABAB">
                <a:alpha val="1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12819598" y="0"/>
              <a:ext cx="4159625" cy="8527476"/>
            </a:xfrm>
            <a:prstGeom prst="rect">
              <a:avLst/>
            </a:prstGeom>
            <a:solidFill>
              <a:srgbClr val="AFABAB">
                <a:alpha val="1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53917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Users &amp; Community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317" y="1753598"/>
            <a:ext cx="18351365" cy="119624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679633" y="12871066"/>
            <a:ext cx="6688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H2O Users List: http://www.h2o.ai/user-list/</a:t>
            </a:r>
          </a:p>
        </p:txBody>
      </p:sp>
    </p:spTree>
    <p:extLst>
      <p:ext uri="{BB962C8B-B14F-4D97-AF65-F5344CB8AC3E}">
        <p14:creationId xmlns:p14="http://schemas.microsoft.com/office/powerpoint/2010/main" val="8657207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Myself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VP </a:t>
            </a:r>
            <a:r>
              <a:rPr lang="mr-IN" dirty="0" smtClean="0"/>
              <a:t>–</a:t>
            </a:r>
            <a:r>
              <a:rPr lang="en-US" dirty="0" smtClean="0"/>
              <a:t> Enterprise products &amp; </a:t>
            </a:r>
            <a:r>
              <a:rPr lang="en-US" dirty="0"/>
              <a:t>c</a:t>
            </a:r>
            <a:r>
              <a:rPr lang="en-US" dirty="0" smtClean="0"/>
              <a:t>ustomers</a:t>
            </a:r>
          </a:p>
          <a:p>
            <a:pPr lvl="1"/>
            <a:r>
              <a:rPr lang="en-US" dirty="0" smtClean="0"/>
              <a:t>Handling paid enterprise customer’s requirements</a:t>
            </a:r>
          </a:p>
          <a:p>
            <a:pPr lvl="1"/>
            <a:r>
              <a:rPr lang="en-US" dirty="0" smtClean="0"/>
              <a:t>building product(s)</a:t>
            </a:r>
          </a:p>
          <a:p>
            <a:pPr lvl="1"/>
            <a:r>
              <a:rPr lang="en-US" dirty="0" smtClean="0"/>
              <a:t>Helping community</a:t>
            </a:r>
          </a:p>
          <a:p>
            <a:r>
              <a:rPr lang="en-US" dirty="0" smtClean="0"/>
              <a:t>LinkedIn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https://www.linkedin.com/in/avkashchauhan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Blog: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://aichamp.wordpress.com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/>
              <a:t>Community: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community.h2o.ai/index.html</a:t>
            </a:r>
            <a:endParaRPr lang="en-US" dirty="0" smtClean="0"/>
          </a:p>
          <a:p>
            <a:r>
              <a:rPr lang="en-US" dirty="0" smtClean="0"/>
              <a:t>Twitter: @</a:t>
            </a:r>
            <a:r>
              <a:rPr lang="en-US" dirty="0" err="1" smtClean="0"/>
              <a:t>avkashchauhan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50324">
            <a:off x="16192313" y="2881586"/>
            <a:ext cx="6350000" cy="83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966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577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/>
          </p:cNvSpPr>
          <p:nvPr>
            <p:ph type="ctrTitle"/>
          </p:nvPr>
        </p:nvSpPr>
        <p:spPr>
          <a:xfrm>
            <a:off x="4512874" y="5223712"/>
            <a:ext cx="15358251" cy="3268576"/>
          </a:xfrm>
          <a:prstGeom prst="rect">
            <a:avLst/>
          </a:prstGeom>
        </p:spPr>
        <p:txBody>
          <a:bodyPr/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dirty="0" smtClean="0"/>
              <a:t>Products and Features</a:t>
            </a:r>
            <a:endParaRPr dirty="0"/>
          </a:p>
        </p:txBody>
      </p:sp>
      <p:sp>
        <p:nvSpPr>
          <p:cNvPr id="2" name="Oval Callout 1"/>
          <p:cNvSpPr/>
          <p:nvPr/>
        </p:nvSpPr>
        <p:spPr>
          <a:xfrm>
            <a:off x="22571243" y="11934345"/>
            <a:ext cx="1443790" cy="1558049"/>
          </a:xfrm>
          <a:prstGeom prst="wedgeEllipseCallout">
            <a:avLst>
              <a:gd name="adj1" fmla="val 61310"/>
              <a:gd name="adj2" fmla="val 45202"/>
            </a:avLst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4540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7010</TotalTime>
  <Words>1305</Words>
  <Application>Microsoft Macintosh PowerPoint</Application>
  <PresentationFormat>Custom</PresentationFormat>
  <Paragraphs>342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Arial</vt:lpstr>
      <vt:lpstr>Avenir Next</vt:lpstr>
      <vt:lpstr>Calibri</vt:lpstr>
      <vt:lpstr>Courier</vt:lpstr>
      <vt:lpstr>Futura</vt:lpstr>
      <vt:lpstr>Helvetica</vt:lpstr>
      <vt:lpstr>Helvetica Neue</vt:lpstr>
      <vt:lpstr>Helvetica Neue Bold Condensed</vt:lpstr>
      <vt:lpstr>Lucida Grande</vt:lpstr>
      <vt:lpstr>Segoe UI</vt:lpstr>
      <vt:lpstr>Segoe UI Light</vt:lpstr>
      <vt:lpstr>Times New Roman</vt:lpstr>
      <vt:lpstr>White</vt:lpstr>
      <vt:lpstr>PowerPoint Presentation</vt:lpstr>
      <vt:lpstr>Agenda</vt:lpstr>
      <vt:lpstr>Introduction &amp; Overview</vt:lpstr>
      <vt:lpstr>H2O.ai Company Overview</vt:lpstr>
      <vt:lpstr>PowerPoint Presentation</vt:lpstr>
      <vt:lpstr>Customers and Use Cases</vt:lpstr>
      <vt:lpstr>Open Source Users &amp; Community</vt:lpstr>
      <vt:lpstr>About Myself</vt:lpstr>
      <vt:lpstr>Products and Features</vt:lpstr>
      <vt:lpstr>H2O Platform(s)</vt:lpstr>
      <vt:lpstr>Key features</vt:lpstr>
      <vt:lpstr>Usage: Simple Solution</vt:lpstr>
      <vt:lpstr>Usage: Complex Solution</vt:lpstr>
      <vt:lpstr>Current Algorithm Overview</vt:lpstr>
      <vt:lpstr>Technical Architecture</vt:lpstr>
      <vt:lpstr>Core H2O: Architecture</vt:lpstr>
      <vt:lpstr>Sparkling Water - High Level Architecture</vt:lpstr>
      <vt:lpstr>Deep Water : Architecture</vt:lpstr>
      <vt:lpstr>H2O Installation</vt:lpstr>
      <vt:lpstr>What we covered with H2O Installation</vt:lpstr>
      <vt:lpstr>H2O FLOW DEMO</vt:lpstr>
      <vt:lpstr>What we covered in FLOW DEMO</vt:lpstr>
      <vt:lpstr>Data manipulation between H2O, R &amp; python</vt:lpstr>
      <vt:lpstr>Data manipulation between H2O, R, python</vt:lpstr>
      <vt:lpstr>Data manipulation between H2O, R, python</vt:lpstr>
      <vt:lpstr>Data manipulation between H2O, R, python</vt:lpstr>
      <vt:lpstr>Data munging in H2O with Python</vt:lpstr>
      <vt:lpstr>What we covered Data munging in H2O with python</vt:lpstr>
      <vt:lpstr>What we covered</vt:lpstr>
      <vt:lpstr>R - Demo</vt:lpstr>
      <vt:lpstr>Supplement Information</vt:lpstr>
      <vt:lpstr>Solving a Binomial Classification problem</vt:lpstr>
      <vt:lpstr>Binomial Classification Problem Description</vt:lpstr>
      <vt:lpstr>Predicting Titanic Survival Rate</vt:lpstr>
      <vt:lpstr>What we learn– ROC Curve</vt:lpstr>
      <vt:lpstr>What we did</vt:lpstr>
      <vt:lpstr>What we covered</vt:lpstr>
      <vt:lpstr>Thank you so much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Avkash Chauhan</cp:lastModifiedBy>
  <cp:revision>368</cp:revision>
  <dcterms:modified xsi:type="dcterms:W3CDTF">2017-03-27T18:53:29Z</dcterms:modified>
</cp:coreProperties>
</file>